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7"/>
  </p:notesMasterIdLst>
  <p:sldIdLst>
    <p:sldId id="257" r:id="rId2"/>
    <p:sldId id="268" r:id="rId3"/>
    <p:sldId id="270" r:id="rId4"/>
    <p:sldId id="260" r:id="rId5"/>
    <p:sldId id="267" r:id="rId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5DBE8"/>
    <a:srgbClr val="355154"/>
    <a:srgbClr val="2A7863"/>
    <a:srgbClr val="F3C89E"/>
    <a:srgbClr val="BFD0B5"/>
    <a:srgbClr val="FBD6C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12"/>
    <p:restoredTop sz="94678"/>
  </p:normalViewPr>
  <p:slideViewPr>
    <p:cSldViewPr snapToGrid="0" snapToObjects="1">
      <p:cViewPr>
        <p:scale>
          <a:sx n="60" d="100"/>
          <a:sy n="60" d="100"/>
        </p:scale>
        <p:origin x="2514" y="132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5B57946-9295-2D4A-BF32-650C0719C148}" type="datetimeFigureOut">
              <a:rPr lang="en-US" smtClean="0"/>
              <a:t>5/13/2019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05C9C5C-F3EB-CB4F-8FC7-0630F24D45A5}" type="slidenum">
              <a:rPr lang="en-US" smtClean="0"/>
              <a:t>‹#›</a:t>
            </a:fld>
            <a:endParaRPr lang="en-US"/>
          </a:p>
        </p:txBody>
      </p:sp>
    </p:spTree>
    <p:extLst>
      <p:ext uri="{BB962C8B-B14F-4D97-AF65-F5344CB8AC3E}">
        <p14:creationId xmlns:p14="http://schemas.microsoft.com/office/powerpoint/2010/main" val="57168951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D14DDD76-F380-5241-B631-4A036E9063AC}" type="datetimeFigureOut">
              <a:rPr lang="en-US" smtClean="0"/>
              <a:t>5/13/2019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B859263-3380-D444-8B6D-5D3CAE823479}"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14DDD76-F380-5241-B631-4A036E9063AC}" type="datetimeFigureOut">
              <a:rPr lang="en-US" smtClean="0"/>
              <a:t>5/13/2019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B859263-3380-D444-8B6D-5D3CAE823479}"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14DDD76-F380-5241-B631-4A036E9063AC}" type="datetimeFigureOut">
              <a:rPr lang="en-US" smtClean="0"/>
              <a:t>5/13/2019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B859263-3380-D444-8B6D-5D3CAE823479}"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1_Title Slide">
    <p:bg>
      <p:bgPr>
        <a:solidFill>
          <a:srgbClr val="355154"/>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solidFill>
                  <a:schemeClr val="bg2"/>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solidFill>
                  <a:schemeClr val="bg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lvl1pPr>
              <a:defRPr>
                <a:solidFill>
                  <a:schemeClr val="bg2"/>
                </a:solidFill>
              </a:defRPr>
            </a:lvl1pPr>
          </a:lstStyle>
          <a:p>
            <a:fld id="{D14DDD76-F380-5241-B631-4A036E9063AC}" type="datetimeFigureOut">
              <a:rPr lang="en-US" smtClean="0"/>
              <a:pPr/>
              <a:t>5/13/2019</a:t>
            </a:fld>
            <a:endParaRPr lang="en-US" dirty="0"/>
          </a:p>
        </p:txBody>
      </p:sp>
      <p:sp>
        <p:nvSpPr>
          <p:cNvPr id="5" name="Footer Placeholder 4"/>
          <p:cNvSpPr>
            <a:spLocks noGrp="1"/>
          </p:cNvSpPr>
          <p:nvPr>
            <p:ph type="ftr" sz="quarter" idx="11"/>
          </p:nvPr>
        </p:nvSpPr>
        <p:spPr/>
        <p:txBody>
          <a:bodyPr/>
          <a:lstStyle>
            <a:lvl1pPr>
              <a:defRPr>
                <a:solidFill>
                  <a:schemeClr val="bg2"/>
                </a:solidFill>
              </a:defRPr>
            </a:lvl1pPr>
          </a:lstStyle>
          <a:p>
            <a:endParaRPr lang="en-US" dirty="0"/>
          </a:p>
        </p:txBody>
      </p:sp>
      <p:sp>
        <p:nvSpPr>
          <p:cNvPr id="6" name="Slide Number Placeholder 5"/>
          <p:cNvSpPr>
            <a:spLocks noGrp="1"/>
          </p:cNvSpPr>
          <p:nvPr>
            <p:ph type="sldNum" sz="quarter" idx="12"/>
          </p:nvPr>
        </p:nvSpPr>
        <p:spPr/>
        <p:txBody>
          <a:bodyPr/>
          <a:lstStyle>
            <a:lvl1pPr>
              <a:defRPr>
                <a:solidFill>
                  <a:schemeClr val="bg2"/>
                </a:solidFill>
              </a:defRPr>
            </a:lvl1pPr>
          </a:lstStyle>
          <a:p>
            <a:fld id="{2B859263-3380-D444-8B6D-5D3CAE823479}"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2_Title Slide">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solidFill>
                  <a:schemeClr val="bg2"/>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solidFill>
                  <a:schemeClr val="bg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lvl1pPr>
              <a:defRPr>
                <a:solidFill>
                  <a:schemeClr val="bg2"/>
                </a:solidFill>
              </a:defRPr>
            </a:lvl1pPr>
          </a:lstStyle>
          <a:p>
            <a:fld id="{D14DDD76-F380-5241-B631-4A036E9063AC}" type="datetimeFigureOut">
              <a:rPr lang="en-US" smtClean="0"/>
              <a:pPr/>
              <a:t>5/13/2019</a:t>
            </a:fld>
            <a:endParaRPr lang="en-US" dirty="0"/>
          </a:p>
        </p:txBody>
      </p:sp>
      <p:sp>
        <p:nvSpPr>
          <p:cNvPr id="5" name="Footer Placeholder 4"/>
          <p:cNvSpPr>
            <a:spLocks noGrp="1"/>
          </p:cNvSpPr>
          <p:nvPr>
            <p:ph type="ftr" sz="quarter" idx="11"/>
          </p:nvPr>
        </p:nvSpPr>
        <p:spPr/>
        <p:txBody>
          <a:bodyPr/>
          <a:lstStyle>
            <a:lvl1pPr>
              <a:defRPr>
                <a:solidFill>
                  <a:schemeClr val="bg2"/>
                </a:solidFill>
              </a:defRPr>
            </a:lvl1pPr>
          </a:lstStyle>
          <a:p>
            <a:endParaRPr lang="en-US" dirty="0"/>
          </a:p>
        </p:txBody>
      </p:sp>
      <p:sp>
        <p:nvSpPr>
          <p:cNvPr id="6" name="Slide Number Placeholder 5"/>
          <p:cNvSpPr>
            <a:spLocks noGrp="1"/>
          </p:cNvSpPr>
          <p:nvPr>
            <p:ph type="sldNum" sz="quarter" idx="12"/>
          </p:nvPr>
        </p:nvSpPr>
        <p:spPr/>
        <p:txBody>
          <a:bodyPr/>
          <a:lstStyle>
            <a:lvl1pPr>
              <a:defRPr>
                <a:solidFill>
                  <a:schemeClr val="bg2"/>
                </a:solidFill>
              </a:defRPr>
            </a:lvl1pPr>
          </a:lstStyle>
          <a:p>
            <a:fld id="{2B859263-3380-D444-8B6D-5D3CAE823479}"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cenario">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9362440" cy="1325563"/>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D14DDD76-F380-5241-B631-4A036E9063AC}" type="datetimeFigureOut">
              <a:rPr lang="en-US" smtClean="0"/>
              <a:t>5/13/2019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B859263-3380-D444-8B6D-5D3CAE823479}" type="slidenum">
              <a:rPr lang="en-US" smtClean="0"/>
              <a:t>‹#›</a:t>
            </a:fld>
            <a:endParaRPr lang="en-US"/>
          </a:p>
        </p:txBody>
      </p:sp>
      <p:sp>
        <p:nvSpPr>
          <p:cNvPr id="9" name="Picture Placeholder 8"/>
          <p:cNvSpPr>
            <a:spLocks noGrp="1"/>
          </p:cNvSpPr>
          <p:nvPr>
            <p:ph type="pic" sz="quarter" idx="13"/>
          </p:nvPr>
        </p:nvSpPr>
        <p:spPr>
          <a:xfrm>
            <a:off x="6162675" y="1825625"/>
            <a:ext cx="5191125" cy="4351338"/>
          </a:xfrm>
        </p:spPr>
        <p:txBody>
          <a:bodyPr/>
          <a:lstStyle/>
          <a:p>
            <a:r>
              <a:rPr lang="en-US" smtClean="0"/>
              <a:t>Click icon to add picture</a:t>
            </a:r>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14DDD76-F380-5241-B631-4A036E9063AC}" type="datetimeFigureOut">
              <a:rPr lang="en-US" smtClean="0"/>
              <a:t>5/13/2019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B859263-3380-D444-8B6D-5D3CAE823479}"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14DDD76-F380-5241-B631-4A036E9063AC}" type="datetimeFigureOut">
              <a:rPr lang="en-US" smtClean="0"/>
              <a:t>5/13/2019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B859263-3380-D444-8B6D-5D3CAE823479}"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D14DDD76-F380-5241-B631-4A036E9063AC}" type="datetimeFigureOut">
              <a:rPr lang="en-US" smtClean="0"/>
              <a:t>5/13/2019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B859263-3380-D444-8B6D-5D3CAE823479}"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D14DDD76-F380-5241-B631-4A036E9063AC}" type="datetimeFigureOut">
              <a:rPr lang="en-US" smtClean="0"/>
              <a:t>5/13/2019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B859263-3380-D444-8B6D-5D3CAE823479}"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14DDD76-F380-5241-B631-4A036E9063AC}" type="datetimeFigureOut">
              <a:rPr lang="en-US" smtClean="0"/>
              <a:t>5/13/2019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B859263-3380-D444-8B6D-5D3CAE823479}"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latin typeface="BrownStd" charset="0"/>
                <a:ea typeface="BrownStd" charset="0"/>
                <a:cs typeface="BrownStd" charset="0"/>
              </a:defRPr>
            </a:lvl1pPr>
          </a:lstStyle>
          <a:p>
            <a:fld id="{D14DDD76-F380-5241-B631-4A036E9063AC}" type="datetimeFigureOut">
              <a:rPr lang="en-US" smtClean="0"/>
              <a:pPr/>
              <a:t>5/13/2019</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latin typeface="BrownStd" charset="0"/>
                <a:ea typeface="BrownStd" charset="0"/>
                <a:cs typeface="BrownStd" charset="0"/>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latin typeface="BrownStd" charset="0"/>
                <a:ea typeface="BrownStd" charset="0"/>
                <a:cs typeface="BrownStd" charset="0"/>
              </a:defRPr>
            </a:lvl1pPr>
          </a:lstStyle>
          <a:p>
            <a:fld id="{2B859263-3380-D444-8B6D-5D3CAE823479}" type="slidenum">
              <a:rPr lang="en-US" smtClean="0"/>
              <a:pPr/>
              <a:t>‹#›</a:t>
            </a:fld>
            <a:endParaRPr lang="en-US" dirty="0"/>
          </a:p>
        </p:txBody>
      </p:sp>
    </p:spTree>
    <p:extLst>
      <p:ext uri="{BB962C8B-B14F-4D97-AF65-F5344CB8AC3E}">
        <p14:creationId xmlns:p14="http://schemas.microsoft.com/office/powerpoint/2010/main" val="900197178"/>
      </p:ext>
    </p:extLst>
  </p:cSld>
  <p:clrMap bg1="lt1" tx1="dk1" bg2="lt2" tx2="dk2" accent1="accent1" accent2="accent2" accent3="accent3" accent4="accent4" accent5="accent5" accent6="accent6" hlink="hlink" folHlink="folHlink"/>
  <p:sldLayoutIdLst>
    <p:sldLayoutId id="2147483661" r:id="rId1"/>
    <p:sldLayoutId id="2147483670" r:id="rId2"/>
    <p:sldLayoutId id="2147483671" r:id="rId3"/>
    <p:sldLayoutId id="2147483664" r:id="rId4"/>
    <p:sldLayoutId id="2147483662" r:id="rId5"/>
    <p:sldLayoutId id="2147483663" r:id="rId6"/>
    <p:sldLayoutId id="2147483665" r:id="rId7"/>
    <p:sldLayoutId id="2147483666" r:id="rId8"/>
    <p:sldLayoutId id="2147483667" r:id="rId9"/>
    <p:sldLayoutId id="2147483668" r:id="rId10"/>
    <p:sldLayoutId id="2147483669" r:id="rId11"/>
  </p:sldLayoutIdLst>
  <p:txStyles>
    <p:titleStyle>
      <a:lvl1pPr algn="l" defTabSz="914400" rtl="0" eaLnBrk="1" latinLnBrk="0" hangingPunct="1">
        <a:lnSpc>
          <a:spcPct val="90000"/>
        </a:lnSpc>
        <a:spcBef>
          <a:spcPct val="0"/>
        </a:spcBef>
        <a:buNone/>
        <a:defRPr sz="4400" kern="1200">
          <a:solidFill>
            <a:schemeClr val="tx1"/>
          </a:solidFill>
          <a:latin typeface="BrownStd" charset="0"/>
          <a:ea typeface="BrownStd" charset="0"/>
          <a:cs typeface="BrownStd"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chemeClr val="tx1"/>
          </a:solidFill>
          <a:latin typeface="BrownStd" charset="0"/>
          <a:ea typeface="BrownStd" charset="0"/>
          <a:cs typeface="BrownStd"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chemeClr val="tx1"/>
          </a:solidFill>
          <a:latin typeface="BrownStd" charset="0"/>
          <a:ea typeface="BrownStd" charset="0"/>
          <a:cs typeface="BrownStd"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BrownStd" charset="0"/>
          <a:ea typeface="BrownStd" charset="0"/>
          <a:cs typeface="BrownStd"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BrownStd" charset="0"/>
          <a:ea typeface="BrownStd" charset="0"/>
          <a:cs typeface="BrownStd"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BrownStd" charset="0"/>
          <a:ea typeface="BrownStd" charset="0"/>
          <a:cs typeface="BrownStd"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Personas</a:t>
            </a:r>
            <a:endParaRPr lang="en-US" dirty="0"/>
          </a:p>
        </p:txBody>
      </p:sp>
      <p:sp>
        <p:nvSpPr>
          <p:cNvPr id="3" name="Subtitle 2"/>
          <p:cNvSpPr>
            <a:spLocks noGrp="1"/>
          </p:cNvSpPr>
          <p:nvPr>
            <p:ph type="subTitle" idx="1"/>
          </p:nvPr>
        </p:nvSpPr>
        <p:spPr/>
        <p:txBody>
          <a:bodyPr/>
          <a:lstStyle/>
          <a:p>
            <a:endParaRPr lang="en-US"/>
          </a:p>
        </p:txBody>
      </p:sp>
    </p:spTree>
    <p:extLst>
      <p:ext uri="{BB962C8B-B14F-4D97-AF65-F5344CB8AC3E}">
        <p14:creationId xmlns:p14="http://schemas.microsoft.com/office/powerpoint/2010/main" val="122066908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Jose: Supplier</a:t>
            </a:r>
            <a:endParaRPr lang="en-US" dirty="0"/>
          </a:p>
        </p:txBody>
      </p:sp>
      <p:sp>
        <p:nvSpPr>
          <p:cNvPr id="3" name="Content Placeholder 2"/>
          <p:cNvSpPr>
            <a:spLocks noGrp="1"/>
          </p:cNvSpPr>
          <p:nvPr>
            <p:ph sz="half" idx="1"/>
          </p:nvPr>
        </p:nvSpPr>
        <p:spPr>
          <a:xfrm>
            <a:off x="6340365" y="1735639"/>
            <a:ext cx="5181600" cy="4351338"/>
          </a:xfrm>
        </p:spPr>
        <p:txBody>
          <a:bodyPr>
            <a:noAutofit/>
          </a:bodyPr>
          <a:lstStyle/>
          <a:p>
            <a:pPr marL="0" indent="0">
              <a:buNone/>
            </a:pPr>
            <a:r>
              <a:rPr lang="en-GB" sz="1800" b="1" dirty="0"/>
              <a:t>Jose lives in South America and works as a director in a large cut and sew facility suppling mainly North American fast fashion.</a:t>
            </a:r>
          </a:p>
          <a:p>
            <a:endParaRPr lang="en-GB" sz="1800" dirty="0"/>
          </a:p>
          <a:p>
            <a:pPr marL="342900" indent="-342900"/>
            <a:r>
              <a:rPr lang="en-GB" sz="1800" dirty="0"/>
              <a:t>Concerned about trade policy impacting business</a:t>
            </a:r>
          </a:p>
          <a:p>
            <a:pPr marL="342900" indent="-342900"/>
            <a:endParaRPr lang="en-GB" sz="1800" dirty="0"/>
          </a:p>
          <a:p>
            <a:pPr marL="342900" indent="-342900"/>
            <a:r>
              <a:rPr lang="en-GB" sz="1800" dirty="0"/>
              <a:t>Feels squeezed by both his suppliers who are raising prices and cost-sensitive US buyers</a:t>
            </a:r>
          </a:p>
          <a:p>
            <a:pPr marL="11430" marR="59436">
              <a:lnSpc>
                <a:spcPts val="1440"/>
              </a:lnSpc>
            </a:pPr>
            <a:endParaRPr lang="en-GB" sz="1800" dirty="0">
              <a:latin typeface="BrownStd"/>
              <a:cs typeface="Helvetica" panose="020B0604020202020204" pitchFamily="34" charset="0"/>
            </a:endParaRPr>
          </a:p>
          <a:p>
            <a:pPr marL="11430" marR="59436">
              <a:lnSpc>
                <a:spcPts val="1440"/>
              </a:lnSpc>
            </a:pPr>
            <a:endParaRPr lang="en-GB" sz="1800" dirty="0">
              <a:latin typeface="BrownStd"/>
              <a:cs typeface="Helvetica" panose="020B0604020202020204" pitchFamily="34" charset="0"/>
            </a:endParaRPr>
          </a:p>
          <a:p>
            <a:pPr marL="11430" marR="59436">
              <a:lnSpc>
                <a:spcPts val="1440"/>
              </a:lnSpc>
            </a:pPr>
            <a:endParaRPr lang="en-GB" sz="1800" dirty="0">
              <a:latin typeface="BrownStd"/>
              <a:cs typeface="Helvetica" panose="020B0604020202020204" pitchFamily="34" charset="0"/>
            </a:endParaRPr>
          </a:p>
        </p:txBody>
      </p:sp>
      <p:pic>
        <p:nvPicPr>
          <p:cNvPr id="9" name="Picture Placeholder 8"/>
          <p:cNvPicPr>
            <a:picLocks noGrp="1" noChangeAspect="1"/>
          </p:cNvPicPr>
          <p:nvPr>
            <p:ph type="pic" sz="quarter" idx="13"/>
          </p:nvPr>
        </p:nvPicPr>
        <p:blipFill>
          <a:blip r:embed="rId2"/>
          <a:srcRect l="10420" r="10420"/>
          <a:stretch>
            <a:fillRect/>
          </a:stretch>
        </p:blipFill>
        <p:spPr>
          <a:xfrm>
            <a:off x="838200" y="1690688"/>
            <a:ext cx="5191125" cy="4351337"/>
          </a:xfrm>
          <a:prstGeom prst="rect">
            <a:avLst/>
          </a:prstGeom>
        </p:spPr>
      </p:pic>
    </p:spTree>
    <p:extLst>
      <p:ext uri="{BB962C8B-B14F-4D97-AF65-F5344CB8AC3E}">
        <p14:creationId xmlns:p14="http://schemas.microsoft.com/office/powerpoint/2010/main" val="57925987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Maria: Director of Buying</a:t>
            </a:r>
            <a:endParaRPr lang="en-US" dirty="0"/>
          </a:p>
        </p:txBody>
      </p:sp>
      <p:sp>
        <p:nvSpPr>
          <p:cNvPr id="3" name="Content Placeholder 2"/>
          <p:cNvSpPr>
            <a:spLocks noGrp="1"/>
          </p:cNvSpPr>
          <p:nvPr>
            <p:ph sz="half" idx="1"/>
          </p:nvPr>
        </p:nvSpPr>
        <p:spPr>
          <a:xfrm>
            <a:off x="6340365" y="1825625"/>
            <a:ext cx="5181600" cy="4351338"/>
          </a:xfrm>
        </p:spPr>
        <p:txBody>
          <a:bodyPr>
            <a:noAutofit/>
          </a:bodyPr>
          <a:lstStyle/>
          <a:p>
            <a:pPr marL="0" indent="0">
              <a:spcBef>
                <a:spcPts val="90"/>
              </a:spcBef>
              <a:buNone/>
            </a:pPr>
            <a:r>
              <a:rPr lang="en-GB" sz="1800" b="1" dirty="0">
                <a:latin typeface="BrownStd"/>
                <a:cs typeface="Helvetica" panose="020B0604020202020204" pitchFamily="34" charset="0"/>
              </a:rPr>
              <a:t>Maria is a 37 year old director of fashion for a mass market fashion brand in Italy. </a:t>
            </a:r>
          </a:p>
          <a:p>
            <a:pPr marL="354330" marR="59436" indent="-342900"/>
            <a:endParaRPr lang="en-GB" sz="1800" dirty="0">
              <a:latin typeface="BrownStd"/>
              <a:cs typeface="Helvetica" panose="020B0604020202020204" pitchFamily="34" charset="0"/>
            </a:endParaRPr>
          </a:p>
          <a:p>
            <a:pPr marL="354330" marR="59436" indent="-342900"/>
            <a:r>
              <a:rPr lang="en-GB" sz="1800" dirty="0">
                <a:latin typeface="BrownStd"/>
                <a:cs typeface="Helvetica" panose="020B0604020202020204" pitchFamily="34" charset="0"/>
              </a:rPr>
              <a:t>Leads a team of dozens of employees</a:t>
            </a:r>
          </a:p>
          <a:p>
            <a:pPr marL="354330" marR="59436" indent="-342900"/>
            <a:endParaRPr lang="en-GB" sz="1800" dirty="0">
              <a:latin typeface="BrownStd"/>
              <a:cs typeface="Helvetica" panose="020B0604020202020204" pitchFamily="34" charset="0"/>
            </a:endParaRPr>
          </a:p>
          <a:p>
            <a:pPr marL="354330" marR="59436" indent="-342900"/>
            <a:r>
              <a:rPr lang="en-GB" sz="1800" dirty="0">
                <a:latin typeface="BrownStd"/>
                <a:cs typeface="Helvetica" panose="020B0604020202020204" pitchFamily="34" charset="0"/>
              </a:rPr>
              <a:t>Lives alone in the heart of Milan</a:t>
            </a:r>
          </a:p>
          <a:p>
            <a:pPr marL="354330" marR="59436" indent="-342900"/>
            <a:endParaRPr lang="en-GB" sz="1800" dirty="0">
              <a:latin typeface="BrownStd"/>
              <a:cs typeface="Helvetica" panose="020B0604020202020204" pitchFamily="34" charset="0"/>
            </a:endParaRPr>
          </a:p>
          <a:p>
            <a:pPr marL="354330" marR="59436" indent="-342900"/>
            <a:r>
              <a:rPr lang="en-GB" sz="1800" dirty="0">
                <a:latin typeface="BrownStd"/>
                <a:cs typeface="Helvetica" panose="020B0604020202020204" pitchFamily="34" charset="0"/>
              </a:rPr>
              <a:t>Feels pressure at work to meet stringent targets on cost</a:t>
            </a:r>
          </a:p>
          <a:p>
            <a:pPr marL="11430" marR="59436">
              <a:lnSpc>
                <a:spcPts val="1440"/>
              </a:lnSpc>
            </a:pPr>
            <a:endParaRPr lang="en-GB" sz="1800" dirty="0">
              <a:latin typeface="BrownStd"/>
              <a:cs typeface="Helvetica" panose="020B0604020202020204" pitchFamily="34" charset="0"/>
            </a:endParaRPr>
          </a:p>
          <a:p>
            <a:pPr marL="11430" marR="59436">
              <a:lnSpc>
                <a:spcPts val="1440"/>
              </a:lnSpc>
            </a:pPr>
            <a:endParaRPr lang="en-GB" sz="1800" dirty="0">
              <a:latin typeface="BrownStd"/>
              <a:cs typeface="Helvetica" panose="020B0604020202020204" pitchFamily="34" charset="0"/>
            </a:endParaRPr>
          </a:p>
          <a:p>
            <a:pPr marL="11430" marR="59436">
              <a:lnSpc>
                <a:spcPts val="1440"/>
              </a:lnSpc>
            </a:pPr>
            <a:endParaRPr lang="en-GB" sz="1800" dirty="0">
              <a:latin typeface="BrownStd"/>
              <a:cs typeface="Helvetica" panose="020B0604020202020204" pitchFamily="34" charset="0"/>
            </a:endParaRPr>
          </a:p>
        </p:txBody>
      </p:sp>
      <p:sp>
        <p:nvSpPr>
          <p:cNvPr id="7" name="Picture Placeholder 6"/>
          <p:cNvSpPr>
            <a:spLocks noGrp="1"/>
          </p:cNvSpPr>
          <p:nvPr>
            <p:ph type="pic" sz="quarter" idx="13"/>
          </p:nvPr>
        </p:nvSpPr>
        <p:spPr/>
      </p:sp>
      <p:pic>
        <p:nvPicPr>
          <p:cNvPr id="8" name="Picture 7"/>
          <p:cNvPicPr>
            <a:picLocks noChangeAspect="1"/>
          </p:cNvPicPr>
          <p:nvPr/>
        </p:nvPicPr>
        <p:blipFill>
          <a:blip r:embed="rId2"/>
          <a:stretch>
            <a:fillRect/>
          </a:stretch>
        </p:blipFill>
        <p:spPr>
          <a:xfrm>
            <a:off x="838200" y="1690688"/>
            <a:ext cx="4616116" cy="4616116"/>
          </a:xfrm>
          <a:prstGeom prst="rect">
            <a:avLst/>
          </a:prstGeom>
        </p:spPr>
      </p:pic>
    </p:spTree>
    <p:extLst>
      <p:ext uri="{BB962C8B-B14F-4D97-AF65-F5344CB8AC3E}">
        <p14:creationId xmlns:p14="http://schemas.microsoft.com/office/powerpoint/2010/main" val="172054551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Sophie: CEO Fashion Retailer</a:t>
            </a:r>
            <a:endParaRPr lang="en-US" dirty="0"/>
          </a:p>
        </p:txBody>
      </p:sp>
      <p:sp>
        <p:nvSpPr>
          <p:cNvPr id="3" name="Content Placeholder 2"/>
          <p:cNvSpPr>
            <a:spLocks noGrp="1"/>
          </p:cNvSpPr>
          <p:nvPr>
            <p:ph sz="half" idx="1"/>
          </p:nvPr>
        </p:nvSpPr>
        <p:spPr>
          <a:xfrm>
            <a:off x="6340365" y="1825625"/>
            <a:ext cx="5181600" cy="4351338"/>
          </a:xfrm>
        </p:spPr>
        <p:txBody>
          <a:bodyPr>
            <a:normAutofit fontScale="62500" lnSpcReduction="20000"/>
          </a:bodyPr>
          <a:lstStyle/>
          <a:p>
            <a:pPr marL="0" marR="353759" indent="0">
              <a:lnSpc>
                <a:spcPts val="2160"/>
              </a:lnSpc>
              <a:spcBef>
                <a:spcPts val="522"/>
              </a:spcBef>
              <a:buNone/>
            </a:pPr>
            <a:r>
              <a:rPr lang="en-GB" b="1" spc="9" dirty="0"/>
              <a:t>Sophie has been working in fashion for the majority of her career and currently leads a global online retailer out of NYC. </a:t>
            </a:r>
          </a:p>
          <a:p>
            <a:pPr marL="11430" marR="353759">
              <a:lnSpc>
                <a:spcPts val="2160"/>
              </a:lnSpc>
              <a:spcBef>
                <a:spcPts val="522"/>
              </a:spcBef>
            </a:pPr>
            <a:endParaRPr lang="en-GB" spc="9" dirty="0"/>
          </a:p>
          <a:p>
            <a:pPr marL="354330" marR="353759" indent="-342900">
              <a:lnSpc>
                <a:spcPts val="2160"/>
              </a:lnSpc>
              <a:spcBef>
                <a:spcPts val="522"/>
              </a:spcBef>
            </a:pPr>
            <a:r>
              <a:rPr lang="en-GB" spc="9" dirty="0"/>
              <a:t>Sophie’s company has recently begun scaling their  ‘own brand’ line</a:t>
            </a:r>
          </a:p>
          <a:p>
            <a:pPr marL="354330" marR="353759" indent="-342900">
              <a:lnSpc>
                <a:spcPts val="2160"/>
              </a:lnSpc>
              <a:spcBef>
                <a:spcPts val="522"/>
              </a:spcBef>
            </a:pPr>
            <a:endParaRPr lang="en-GB" spc="9" dirty="0"/>
          </a:p>
          <a:p>
            <a:pPr marL="354330" marR="353759" indent="-342900">
              <a:lnSpc>
                <a:spcPts val="2160"/>
              </a:lnSpc>
              <a:spcBef>
                <a:spcPts val="522"/>
              </a:spcBef>
            </a:pPr>
            <a:r>
              <a:rPr lang="en-GB" spc="9" dirty="0"/>
              <a:t>She has a personal commitment to sustainability but finds it difficult to incorporate into her role</a:t>
            </a:r>
          </a:p>
          <a:p>
            <a:pPr marL="354330" marR="353759" indent="-342900">
              <a:lnSpc>
                <a:spcPts val="2160"/>
              </a:lnSpc>
              <a:spcBef>
                <a:spcPts val="522"/>
              </a:spcBef>
            </a:pPr>
            <a:endParaRPr lang="en-GB" spc="9" dirty="0"/>
          </a:p>
          <a:p>
            <a:pPr marL="354330" marR="353759" indent="-342900">
              <a:lnSpc>
                <a:spcPts val="2160"/>
              </a:lnSpc>
              <a:spcBef>
                <a:spcPts val="522"/>
              </a:spcBef>
            </a:pPr>
            <a:r>
              <a:rPr lang="en-GB" spc="9" dirty="0"/>
              <a:t>Sophie lives with her partner and has three adult children</a:t>
            </a:r>
          </a:p>
          <a:p>
            <a:endParaRPr lang="en-US" dirty="0"/>
          </a:p>
        </p:txBody>
      </p:sp>
      <p:pic>
        <p:nvPicPr>
          <p:cNvPr id="5" name="Picture Placeholder 4" descr="https://lh6.googleusercontent.com/i4hRwF7ZDmiFNDkszFENjQE1q48f7KZ9BcBfbgv16d-PGtECZ2dnTgsEP0iyQowgrua6uoskiEUXvpkAXMG-4Q5YVZoR3ImWk1y64eEE7DAG4M7pTpygfLjp-YfLnZ4uyVMV8QrxKZQ">
            <a:extLst>
              <a:ext uri="{FF2B5EF4-FFF2-40B4-BE49-F238E27FC236}">
                <a16:creationId xmlns="" xmlns:a16="http://schemas.microsoft.com/office/drawing/2014/main" id="{0B507D6E-E15E-7441-998F-D9E601D4FBE5}"/>
              </a:ext>
            </a:extLst>
          </p:cNvPr>
          <p:cNvPicPr>
            <a:picLocks noGrp="1" noChangeAspect="1" noChangeArrowheads="1"/>
          </p:cNvPicPr>
          <p:nvPr>
            <p:ph type="pic" sz="quarter" idx="13"/>
          </p:nvPr>
        </p:nvPicPr>
        <p:blipFill rotWithShape="1">
          <a:blip r:embed="rId2" cstate="print">
            <a:extLst>
              <a:ext uri="{28A0092B-C50C-407E-A947-70E740481C1C}">
                <a14:useLocalDpi xmlns:a14="http://schemas.microsoft.com/office/drawing/2010/main" val="0"/>
              </a:ext>
            </a:extLst>
          </a:blip>
          <a:srcRect l="10258" r="10258"/>
          <a:stretch/>
        </p:blipFill>
        <p:spPr bwMode="auto">
          <a:xfrm>
            <a:off x="838200" y="1825625"/>
            <a:ext cx="5191125" cy="43513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9072085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Chen: Customer</a:t>
            </a:r>
            <a:endParaRPr lang="en-US" dirty="0"/>
          </a:p>
        </p:txBody>
      </p:sp>
      <p:sp>
        <p:nvSpPr>
          <p:cNvPr id="3" name="Content Placeholder 2"/>
          <p:cNvSpPr>
            <a:spLocks noGrp="1"/>
          </p:cNvSpPr>
          <p:nvPr>
            <p:ph sz="half" idx="1"/>
          </p:nvPr>
        </p:nvSpPr>
        <p:spPr>
          <a:xfrm>
            <a:off x="6340365" y="1825625"/>
            <a:ext cx="5181600" cy="4351338"/>
          </a:xfrm>
        </p:spPr>
        <p:txBody>
          <a:bodyPr>
            <a:normAutofit/>
          </a:bodyPr>
          <a:lstStyle/>
          <a:p>
            <a:pPr marL="0" marR="305753" indent="0">
              <a:buNone/>
            </a:pPr>
            <a:r>
              <a:rPr lang="en-GB" sz="1800" b="1" dirty="0">
                <a:latin typeface="BrownStd"/>
                <a:cs typeface="Helvetica" panose="020B0604020202020204" pitchFamily="34" charset="0"/>
              </a:rPr>
              <a:t>29 year old Chen was raised in the USA but chose to return to China as an adult due to the opportunity that is emerging within the economy for entrepreneurs, he’s just set up his own company.</a:t>
            </a:r>
          </a:p>
          <a:p>
            <a:pPr marL="11430" marR="305753"/>
            <a:endParaRPr lang="en-GB" sz="1800" dirty="0">
              <a:latin typeface="BrownStd"/>
              <a:cs typeface="Helvetica" panose="020B0604020202020204" pitchFamily="34" charset="0"/>
            </a:endParaRPr>
          </a:p>
          <a:p>
            <a:pPr marL="297180" marR="305753" indent="-285750"/>
            <a:r>
              <a:rPr lang="en-GB" sz="1800" dirty="0">
                <a:latin typeface="BrownStd"/>
                <a:cs typeface="Helvetica" panose="020B0604020202020204" pitchFamily="34" charset="0"/>
              </a:rPr>
              <a:t>Lives with his wife and new baby girl</a:t>
            </a:r>
          </a:p>
          <a:p>
            <a:pPr marL="297180" marR="305753" indent="-285750"/>
            <a:endParaRPr lang="en-GB" sz="1800" dirty="0">
              <a:latin typeface="BrownStd"/>
              <a:cs typeface="Helvetica" panose="020B0604020202020204" pitchFamily="34" charset="0"/>
            </a:endParaRPr>
          </a:p>
          <a:p>
            <a:pPr marL="297180" marR="305753" indent="-285750"/>
            <a:r>
              <a:rPr lang="en-GB" sz="1800" dirty="0">
                <a:latin typeface="BrownStd"/>
                <a:cs typeface="Helvetica" panose="020B0604020202020204" pitchFamily="34" charset="0"/>
              </a:rPr>
              <a:t>Enjoys travel and getting out of the city as often as possible</a:t>
            </a:r>
          </a:p>
          <a:p>
            <a:pPr marL="297180" marR="305753" indent="-285750"/>
            <a:endParaRPr lang="en-GB" sz="1800" dirty="0">
              <a:latin typeface="BrownStd"/>
              <a:cs typeface="Helvetica" panose="020B0604020202020204" pitchFamily="34" charset="0"/>
            </a:endParaRPr>
          </a:p>
          <a:p>
            <a:pPr marL="297180" marR="305753" indent="-285750"/>
            <a:r>
              <a:rPr lang="en-GB" sz="1800" dirty="0">
                <a:latin typeface="BrownStd"/>
                <a:cs typeface="Helvetica" panose="020B0604020202020204" pitchFamily="34" charset="0"/>
              </a:rPr>
              <a:t>Concerned about buying good quality items that will last, but also price conscious</a:t>
            </a:r>
          </a:p>
          <a:p>
            <a:endParaRPr lang="en-US" sz="1800" dirty="0"/>
          </a:p>
        </p:txBody>
      </p:sp>
      <p:pic>
        <p:nvPicPr>
          <p:cNvPr id="6" name="Picture Placeholder 5"/>
          <p:cNvPicPr>
            <a:picLocks noGrp="1" noChangeAspect="1"/>
          </p:cNvPicPr>
          <p:nvPr>
            <p:ph type="pic" sz="quarter" idx="13"/>
          </p:nvPr>
        </p:nvPicPr>
        <p:blipFill>
          <a:blip r:embed="rId2"/>
          <a:srcRect l="12" r="12"/>
          <a:stretch>
            <a:fillRect/>
          </a:stretch>
        </p:blipFill>
        <p:spPr>
          <a:xfrm>
            <a:off x="838200" y="1825625"/>
            <a:ext cx="5191125" cy="4351338"/>
          </a:xfrm>
          <a:prstGeom prst="rect">
            <a:avLst/>
          </a:prstGeom>
        </p:spPr>
      </p:pic>
    </p:spTree>
    <p:extLst>
      <p:ext uri="{BB962C8B-B14F-4D97-AF65-F5344CB8AC3E}">
        <p14:creationId xmlns:p14="http://schemas.microsoft.com/office/powerpoint/2010/main" val="104771406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Fashion Futures 2030">
      <a:dk1>
        <a:srgbClr val="2C7763"/>
      </a:dk1>
      <a:lt1>
        <a:srgbClr val="FEFFFE"/>
      </a:lt1>
      <a:dk2>
        <a:srgbClr val="355154"/>
      </a:dk2>
      <a:lt2>
        <a:srgbClr val="FBF9ED"/>
      </a:lt2>
      <a:accent1>
        <a:srgbClr val="2A7762"/>
      </a:accent1>
      <a:accent2>
        <a:srgbClr val="355154"/>
      </a:accent2>
      <a:accent3>
        <a:srgbClr val="FAD6CC"/>
      </a:accent3>
      <a:accent4>
        <a:srgbClr val="BECFB5"/>
      </a:accent4>
      <a:accent5>
        <a:srgbClr val="F3C89E"/>
      </a:accent5>
      <a:accent6>
        <a:srgbClr val="B4DAE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FashionFutures2030 (002) [Read-Only]" id="{CC6B7367-B4F7-4917-B1A2-E18F039B9650}" vid="{AA002A1F-3AD0-4865-8057-9439A866A10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FashionFutures2030 PPT template</Template>
  <TotalTime>11</TotalTime>
  <Words>237</Words>
  <Application>Microsoft Office PowerPoint</Application>
  <PresentationFormat>Widescreen</PresentationFormat>
  <Paragraphs>33</Paragraphs>
  <Slides>5</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5</vt:i4>
      </vt:variant>
    </vt:vector>
  </HeadingPairs>
  <TitlesOfParts>
    <vt:vector size="10" baseType="lpstr">
      <vt:lpstr>Arial</vt:lpstr>
      <vt:lpstr>BrownStd</vt:lpstr>
      <vt:lpstr>Calibri</vt:lpstr>
      <vt:lpstr>Helvetica</vt:lpstr>
      <vt:lpstr>Office Theme</vt:lpstr>
      <vt:lpstr>Personas</vt:lpstr>
      <vt:lpstr>Jose: Supplier</vt:lpstr>
      <vt:lpstr>Maria: Director of Buying</vt:lpstr>
      <vt:lpstr>Sophie: CEO Fashion Retailer</vt:lpstr>
      <vt:lpstr>Chen: Customer</vt:lpstr>
    </vt:vector>
  </TitlesOfParts>
  <Company>FFTF</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Example 1</dc:title>
  <dc:creator>Alexa Rees-Jones</dc:creator>
  <cp:lastModifiedBy>Alexa Rees-Jones</cp:lastModifiedBy>
  <cp:revision>2</cp:revision>
  <dcterms:created xsi:type="dcterms:W3CDTF">2019-05-13T13:56:02Z</dcterms:created>
  <dcterms:modified xsi:type="dcterms:W3CDTF">2019-05-13T14:07:46Z</dcterms:modified>
</cp:coreProperties>
</file>