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5"/>
  </p:notesMasterIdLst>
  <p:sldIdLst>
    <p:sldId id="272" r:id="rId2"/>
    <p:sldId id="256" r:id="rId3"/>
    <p:sldId id="264" r:id="rId4"/>
    <p:sldId id="263" r:id="rId5"/>
    <p:sldId id="265" r:id="rId6"/>
    <p:sldId id="266" r:id="rId7"/>
    <p:sldId id="262" r:id="rId8"/>
    <p:sldId id="267" r:id="rId9"/>
    <p:sldId id="268" r:id="rId10"/>
    <p:sldId id="269" r:id="rId11"/>
    <p:sldId id="270" r:id="rId12"/>
    <p:sldId id="271" r:id="rId13"/>
    <p:sldId id="273" r:id="rId14"/>
  </p:sldIdLst>
  <p:sldSz cx="1219200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4750"/>
    <a:srgbClr val="B5DBE8"/>
    <a:srgbClr val="355154"/>
    <a:srgbClr val="2A7863"/>
    <a:srgbClr val="F3C89E"/>
    <a:srgbClr val="BFD0B5"/>
    <a:srgbClr val="FBD6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84"/>
    <p:restoredTop sz="75536"/>
  </p:normalViewPr>
  <p:slideViewPr>
    <p:cSldViewPr snapToGrid="0" snapToObjects="1">
      <p:cViewPr varScale="1">
        <p:scale>
          <a:sx n="88" d="100"/>
          <a:sy n="88" d="100"/>
        </p:scale>
        <p:origin x="1206" y="78"/>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337865-3602-4E7A-9948-526166D8DB54}" type="doc">
      <dgm:prSet loTypeId="urn:microsoft.com/office/officeart/2005/8/layout/default#5" loCatId="list" qsTypeId="urn:microsoft.com/office/officeart/2005/8/quickstyle/simple1" qsCatId="simple" csTypeId="urn:microsoft.com/office/officeart/2005/8/colors/accent3_3" csCatId="accent3" phldr="1"/>
      <dgm:spPr/>
      <dgm:t>
        <a:bodyPr/>
        <a:lstStyle/>
        <a:p>
          <a:endParaRPr lang="en-US"/>
        </a:p>
      </dgm:t>
    </dgm:pt>
    <dgm:pt modelId="{30B40F96-7A86-4EA0-A295-00FDDCD7D544}">
      <dgm:prSet phldrT="[Text]" custT="1"/>
      <dgm:spPr>
        <a:solidFill>
          <a:srgbClr val="2D4750"/>
        </a:solidFill>
        <a:ln w="50800">
          <a:solidFill>
            <a:srgbClr val="B5DBE8"/>
          </a:solidFill>
        </a:ln>
      </dgm:spPr>
      <dgm:t>
        <a:bodyPr/>
        <a:lstStyle/>
        <a:p>
          <a:r>
            <a:rPr lang="en-GB" sz="1800" b="0" dirty="0" smtClean="0">
              <a:latin typeface="Al Bayan Plain" charset="-78"/>
              <a:ea typeface="Al Bayan Plain" charset="-78"/>
              <a:cs typeface="Al Bayan Plain" charset="-78"/>
            </a:rPr>
            <a:t>Identify risks and opportunities on the horizon </a:t>
          </a:r>
          <a:endParaRPr lang="en-US" sz="1800" b="0" dirty="0">
            <a:latin typeface="Al Bayan Plain" charset="-78"/>
            <a:ea typeface="Al Bayan Plain" charset="-78"/>
            <a:cs typeface="Al Bayan Plain" charset="-78"/>
          </a:endParaRPr>
        </a:p>
      </dgm:t>
    </dgm:pt>
    <dgm:pt modelId="{97CE3DA0-6203-4E7A-B10E-80C9002E0A9E}" type="parTrans" cxnId="{40CA7EB5-18FF-478A-85DC-5E0AF13C5095}">
      <dgm:prSet/>
      <dgm:spPr/>
      <dgm:t>
        <a:bodyPr/>
        <a:lstStyle/>
        <a:p>
          <a:endParaRPr lang="en-US" sz="1600" b="0"/>
        </a:p>
      </dgm:t>
    </dgm:pt>
    <dgm:pt modelId="{E0602C81-1990-44A2-B170-81AE35EEB65D}" type="sibTrans" cxnId="{40CA7EB5-18FF-478A-85DC-5E0AF13C5095}">
      <dgm:prSet/>
      <dgm:spPr/>
      <dgm:t>
        <a:bodyPr/>
        <a:lstStyle/>
        <a:p>
          <a:endParaRPr lang="en-US" sz="1600" b="0"/>
        </a:p>
      </dgm:t>
    </dgm:pt>
    <dgm:pt modelId="{B6AEA499-39F8-4026-9C0D-605B11D32337}">
      <dgm:prSet phldrT="[Text]" custT="1"/>
      <dgm:spPr>
        <a:solidFill>
          <a:srgbClr val="2D4750"/>
        </a:solidFill>
        <a:ln w="50800">
          <a:solidFill>
            <a:srgbClr val="B5DBE8"/>
          </a:solidFill>
        </a:ln>
      </dgm:spPr>
      <dgm:t>
        <a:bodyPr/>
        <a:lstStyle/>
        <a:p>
          <a:r>
            <a:rPr lang="en-GB" sz="1800" dirty="0" smtClean="0">
              <a:latin typeface="Al Bayan Plain" charset="-78"/>
              <a:ea typeface="Al Bayan Plain" charset="-78"/>
              <a:cs typeface="Al Bayan Plain" charset="-78"/>
            </a:rPr>
            <a:t>Build capacity to understand and engage with sustainability</a:t>
          </a:r>
          <a:endParaRPr lang="en-US" sz="1800" b="0" dirty="0">
            <a:latin typeface="Al Bayan Plain" charset="-78"/>
            <a:ea typeface="Al Bayan Plain" charset="-78"/>
            <a:cs typeface="Al Bayan Plain" charset="-78"/>
          </a:endParaRPr>
        </a:p>
      </dgm:t>
    </dgm:pt>
    <dgm:pt modelId="{C41DE063-840C-4A91-8C75-4483C95A0822}" type="parTrans" cxnId="{D6ED165D-EDD8-4D43-8D5A-7360A21F4AAE}">
      <dgm:prSet/>
      <dgm:spPr/>
      <dgm:t>
        <a:bodyPr/>
        <a:lstStyle/>
        <a:p>
          <a:endParaRPr lang="en-US" sz="1600" b="0"/>
        </a:p>
      </dgm:t>
    </dgm:pt>
    <dgm:pt modelId="{796E403F-1937-4316-9004-65C2840C7922}" type="sibTrans" cxnId="{D6ED165D-EDD8-4D43-8D5A-7360A21F4AAE}">
      <dgm:prSet/>
      <dgm:spPr/>
      <dgm:t>
        <a:bodyPr/>
        <a:lstStyle/>
        <a:p>
          <a:endParaRPr lang="en-US" sz="1600" b="0"/>
        </a:p>
      </dgm:t>
    </dgm:pt>
    <dgm:pt modelId="{90E7EBF4-C461-44D0-97E8-71F63C068847}">
      <dgm:prSet phldrT="[Text]" custT="1"/>
      <dgm:spPr>
        <a:solidFill>
          <a:srgbClr val="2D4750"/>
        </a:solidFill>
        <a:ln w="50800">
          <a:solidFill>
            <a:srgbClr val="B5DBE8"/>
          </a:solidFill>
        </a:ln>
      </dgm:spPr>
      <dgm:t>
        <a:bodyPr/>
        <a:lstStyle/>
        <a:p>
          <a:r>
            <a:rPr lang="en-GB" sz="1800" b="0" dirty="0" smtClean="0">
              <a:latin typeface="Al Bayan Plain" charset="-78"/>
              <a:ea typeface="Al Bayan Plain" charset="-78"/>
              <a:cs typeface="Al Bayan Plain" charset="-78"/>
            </a:rPr>
            <a:t>Stimulate product, service &amp; system design &amp; innovation</a:t>
          </a:r>
          <a:endParaRPr lang="en-US" sz="1800" b="0" dirty="0">
            <a:latin typeface="Al Bayan Plain" charset="-78"/>
            <a:ea typeface="Al Bayan Plain" charset="-78"/>
            <a:cs typeface="Al Bayan Plain" charset="-78"/>
          </a:endParaRPr>
        </a:p>
      </dgm:t>
    </dgm:pt>
    <dgm:pt modelId="{F472720D-8792-4EA6-9FBC-274240EDBD84}" type="parTrans" cxnId="{C4BAFFCF-7571-4064-B651-9F2796AEEFCC}">
      <dgm:prSet/>
      <dgm:spPr/>
      <dgm:t>
        <a:bodyPr/>
        <a:lstStyle/>
        <a:p>
          <a:endParaRPr lang="en-US" sz="1600" b="0"/>
        </a:p>
      </dgm:t>
    </dgm:pt>
    <dgm:pt modelId="{39B46E63-74D5-4A7A-81FE-3A542049017F}" type="sibTrans" cxnId="{C4BAFFCF-7571-4064-B651-9F2796AEEFCC}">
      <dgm:prSet/>
      <dgm:spPr/>
      <dgm:t>
        <a:bodyPr/>
        <a:lstStyle/>
        <a:p>
          <a:endParaRPr lang="en-US" sz="1600" b="0"/>
        </a:p>
      </dgm:t>
    </dgm:pt>
    <dgm:pt modelId="{0CC891F6-5FF8-472A-9967-953CE39CDBF9}">
      <dgm:prSet phldrT="[Text]" custT="1"/>
      <dgm:spPr>
        <a:solidFill>
          <a:srgbClr val="2D4750"/>
        </a:solidFill>
        <a:ln w="50800">
          <a:solidFill>
            <a:srgbClr val="B5DBE8"/>
          </a:solidFill>
        </a:ln>
      </dgm:spPr>
      <dgm:t>
        <a:bodyPr/>
        <a:lstStyle/>
        <a:p>
          <a:r>
            <a:rPr lang="en-GB" sz="1800" b="0" dirty="0" smtClean="0">
              <a:latin typeface="Al Bayan Plain" charset="-78"/>
              <a:ea typeface="Al Bayan Plain" charset="-78"/>
              <a:cs typeface="Al Bayan Plain" charset="-78"/>
            </a:rPr>
            <a:t>Drive organisational change and inspire new ideas</a:t>
          </a:r>
          <a:endParaRPr lang="en-US" sz="1800" b="0" dirty="0">
            <a:latin typeface="Al Bayan Plain" charset="-78"/>
            <a:ea typeface="Al Bayan Plain" charset="-78"/>
            <a:cs typeface="Al Bayan Plain" charset="-78"/>
          </a:endParaRPr>
        </a:p>
      </dgm:t>
    </dgm:pt>
    <dgm:pt modelId="{6323E90B-7DBB-48A7-8CEE-69005AECB319}" type="parTrans" cxnId="{D92826BF-EE8C-496B-A2DC-6AE9E7B0D081}">
      <dgm:prSet/>
      <dgm:spPr/>
      <dgm:t>
        <a:bodyPr/>
        <a:lstStyle/>
        <a:p>
          <a:endParaRPr lang="en-US" sz="1600" b="0"/>
        </a:p>
      </dgm:t>
    </dgm:pt>
    <dgm:pt modelId="{98E81B0E-D1A4-4451-B198-24DDBCB8888B}" type="sibTrans" cxnId="{D92826BF-EE8C-496B-A2DC-6AE9E7B0D081}">
      <dgm:prSet/>
      <dgm:spPr/>
      <dgm:t>
        <a:bodyPr/>
        <a:lstStyle/>
        <a:p>
          <a:endParaRPr lang="en-US" sz="1600" b="0"/>
        </a:p>
      </dgm:t>
    </dgm:pt>
    <dgm:pt modelId="{6392892E-7076-4E83-9221-2A52F33B2324}">
      <dgm:prSet phldrT="[Text]" custT="1"/>
      <dgm:spPr>
        <a:solidFill>
          <a:srgbClr val="2D4750"/>
        </a:solidFill>
        <a:ln w="50800">
          <a:solidFill>
            <a:srgbClr val="B5DBE8"/>
          </a:solidFill>
        </a:ln>
      </dgm:spPr>
      <dgm:t>
        <a:bodyPr/>
        <a:lstStyle/>
        <a:p>
          <a:r>
            <a:rPr lang="en-GB" sz="1800" b="0" dirty="0" smtClean="0">
              <a:latin typeface="Al Bayan Plain" charset="-78"/>
              <a:ea typeface="Al Bayan Plain" charset="-78"/>
              <a:cs typeface="Al Bayan Plain" charset="-78"/>
            </a:rPr>
            <a:t>Strengthen long-term strategic planning</a:t>
          </a:r>
          <a:endParaRPr lang="en-US" sz="1800" b="0" dirty="0">
            <a:latin typeface="Al Bayan Plain" charset="-78"/>
            <a:ea typeface="Al Bayan Plain" charset="-78"/>
            <a:cs typeface="Al Bayan Plain" charset="-78"/>
          </a:endParaRPr>
        </a:p>
      </dgm:t>
    </dgm:pt>
    <dgm:pt modelId="{2C25A85C-71CA-43BE-A2E7-BFD870E8608E}" type="parTrans" cxnId="{9FFDFF17-291F-468A-9237-C3B9291187ED}">
      <dgm:prSet/>
      <dgm:spPr/>
      <dgm:t>
        <a:bodyPr/>
        <a:lstStyle/>
        <a:p>
          <a:endParaRPr lang="en-GB"/>
        </a:p>
      </dgm:t>
    </dgm:pt>
    <dgm:pt modelId="{9368DB2A-1673-4D67-8943-63B2ED0B082E}" type="sibTrans" cxnId="{9FFDFF17-291F-468A-9237-C3B9291187ED}">
      <dgm:prSet/>
      <dgm:spPr/>
      <dgm:t>
        <a:bodyPr/>
        <a:lstStyle/>
        <a:p>
          <a:endParaRPr lang="en-GB"/>
        </a:p>
      </dgm:t>
    </dgm:pt>
    <dgm:pt modelId="{03202654-B923-4274-8F7B-09C91815B6AB}">
      <dgm:prSet custT="1"/>
      <dgm:spPr>
        <a:solidFill>
          <a:srgbClr val="2D4750"/>
        </a:solidFill>
        <a:ln w="50800">
          <a:solidFill>
            <a:srgbClr val="B5DBE8"/>
          </a:solidFill>
        </a:ln>
      </dgm:spPr>
      <dgm:t>
        <a:bodyPr/>
        <a:lstStyle/>
        <a:p>
          <a:r>
            <a:rPr lang="en-GB" sz="1800" b="0" i="0" u="none" dirty="0" smtClean="0">
              <a:latin typeface="Al Bayan Plain" charset="-78"/>
              <a:ea typeface="Al Bayan Plain" charset="-78"/>
              <a:cs typeface="Al Bayan Plain" charset="-78"/>
            </a:rPr>
            <a:t>Anticipate and prepare for emerging trends</a:t>
          </a:r>
          <a:endParaRPr lang="en-GB" sz="1800" b="0" dirty="0">
            <a:latin typeface="Al Bayan Plain" charset="-78"/>
            <a:ea typeface="Al Bayan Plain" charset="-78"/>
            <a:cs typeface="Al Bayan Plain" charset="-78"/>
          </a:endParaRPr>
        </a:p>
      </dgm:t>
    </dgm:pt>
    <dgm:pt modelId="{24504A84-12A6-42C1-BE65-C8B55091DE3A}" type="parTrans" cxnId="{16CC2530-B738-41C0-9A6E-0F3D6BCEE8A5}">
      <dgm:prSet/>
      <dgm:spPr/>
      <dgm:t>
        <a:bodyPr/>
        <a:lstStyle/>
        <a:p>
          <a:endParaRPr lang="en-GB"/>
        </a:p>
      </dgm:t>
    </dgm:pt>
    <dgm:pt modelId="{9F599F21-9AA7-472E-A2B7-A539F8A76143}" type="sibTrans" cxnId="{16CC2530-B738-41C0-9A6E-0F3D6BCEE8A5}">
      <dgm:prSet/>
      <dgm:spPr/>
      <dgm:t>
        <a:bodyPr/>
        <a:lstStyle/>
        <a:p>
          <a:endParaRPr lang="en-GB"/>
        </a:p>
      </dgm:t>
    </dgm:pt>
    <dgm:pt modelId="{75A4F4C7-3F62-4B15-A4A2-F12FAF1E531F}" type="pres">
      <dgm:prSet presAssocID="{63337865-3602-4E7A-9948-526166D8DB54}" presName="diagram" presStyleCnt="0">
        <dgm:presLayoutVars>
          <dgm:dir/>
          <dgm:resizeHandles val="exact"/>
        </dgm:presLayoutVars>
      </dgm:prSet>
      <dgm:spPr/>
      <dgm:t>
        <a:bodyPr/>
        <a:lstStyle/>
        <a:p>
          <a:endParaRPr lang="en-US"/>
        </a:p>
      </dgm:t>
    </dgm:pt>
    <dgm:pt modelId="{5C1CF34E-DD45-47A1-9B16-FEFFE58E0C5E}" type="pres">
      <dgm:prSet presAssocID="{30B40F96-7A86-4EA0-A295-00FDDCD7D544}" presName="node" presStyleLbl="node1" presStyleIdx="0" presStyleCnt="6" custScaleY="97653" custLinFactNeighborY="1732">
        <dgm:presLayoutVars>
          <dgm:bulletEnabled val="1"/>
        </dgm:presLayoutVars>
      </dgm:prSet>
      <dgm:spPr/>
      <dgm:t>
        <a:bodyPr/>
        <a:lstStyle/>
        <a:p>
          <a:endParaRPr lang="en-US"/>
        </a:p>
      </dgm:t>
    </dgm:pt>
    <dgm:pt modelId="{43795531-6A52-4A99-BD85-9165C2544D4A}" type="pres">
      <dgm:prSet presAssocID="{E0602C81-1990-44A2-B170-81AE35EEB65D}" presName="sibTrans" presStyleCnt="0"/>
      <dgm:spPr/>
      <dgm:t>
        <a:bodyPr/>
        <a:lstStyle/>
        <a:p>
          <a:endParaRPr lang="en-GB"/>
        </a:p>
      </dgm:t>
    </dgm:pt>
    <dgm:pt modelId="{E5F0FFFF-5E0C-455C-8626-2E678B3A619C}" type="pres">
      <dgm:prSet presAssocID="{6392892E-7076-4E83-9221-2A52F33B2324}" presName="node" presStyleLbl="node1" presStyleIdx="1" presStyleCnt="6" custLinFactX="10000" custLinFactNeighborX="100000" custLinFactNeighborY="-2389">
        <dgm:presLayoutVars>
          <dgm:bulletEnabled val="1"/>
        </dgm:presLayoutVars>
      </dgm:prSet>
      <dgm:spPr/>
      <dgm:t>
        <a:bodyPr/>
        <a:lstStyle/>
        <a:p>
          <a:endParaRPr lang="en-GB"/>
        </a:p>
      </dgm:t>
    </dgm:pt>
    <dgm:pt modelId="{6EABE105-E786-4E93-93B5-88D9B1CF752F}" type="pres">
      <dgm:prSet presAssocID="{9368DB2A-1673-4D67-8943-63B2ED0B082E}" presName="sibTrans" presStyleCnt="0"/>
      <dgm:spPr/>
      <dgm:t>
        <a:bodyPr/>
        <a:lstStyle/>
        <a:p>
          <a:endParaRPr lang="en-GB"/>
        </a:p>
      </dgm:t>
    </dgm:pt>
    <dgm:pt modelId="{2F6A2D45-6A45-41E3-9CFD-390B7548BDBB}" type="pres">
      <dgm:prSet presAssocID="{B6AEA499-39F8-4026-9C0D-605B11D32337}" presName="node" presStyleLbl="node1" presStyleIdx="2" presStyleCnt="6" custLinFactX="-10000" custLinFactNeighborX="-100000" custLinFactNeighborY="-314">
        <dgm:presLayoutVars>
          <dgm:bulletEnabled val="1"/>
        </dgm:presLayoutVars>
      </dgm:prSet>
      <dgm:spPr/>
      <dgm:t>
        <a:bodyPr/>
        <a:lstStyle/>
        <a:p>
          <a:endParaRPr lang="en-US"/>
        </a:p>
      </dgm:t>
    </dgm:pt>
    <dgm:pt modelId="{9DD32B0C-AEA1-4C8A-A6BB-B9196FE72D71}" type="pres">
      <dgm:prSet presAssocID="{796E403F-1937-4316-9004-65C2840C7922}" presName="sibTrans" presStyleCnt="0"/>
      <dgm:spPr/>
      <dgm:t>
        <a:bodyPr/>
        <a:lstStyle/>
        <a:p>
          <a:endParaRPr lang="en-GB"/>
        </a:p>
      </dgm:t>
    </dgm:pt>
    <dgm:pt modelId="{558EA862-1D44-4DCC-AE41-C5D651A665FD}" type="pres">
      <dgm:prSet presAssocID="{90E7EBF4-C461-44D0-97E8-71F63C068847}" presName="node" presStyleLbl="node1" presStyleIdx="3" presStyleCnt="6">
        <dgm:presLayoutVars>
          <dgm:bulletEnabled val="1"/>
        </dgm:presLayoutVars>
      </dgm:prSet>
      <dgm:spPr/>
      <dgm:t>
        <a:bodyPr/>
        <a:lstStyle/>
        <a:p>
          <a:endParaRPr lang="en-US"/>
        </a:p>
      </dgm:t>
    </dgm:pt>
    <dgm:pt modelId="{56256F10-A69F-4A24-BD56-86872EE43011}" type="pres">
      <dgm:prSet presAssocID="{39B46E63-74D5-4A7A-81FE-3A542049017F}" presName="sibTrans" presStyleCnt="0"/>
      <dgm:spPr/>
      <dgm:t>
        <a:bodyPr/>
        <a:lstStyle/>
        <a:p>
          <a:endParaRPr lang="en-GB"/>
        </a:p>
      </dgm:t>
    </dgm:pt>
    <dgm:pt modelId="{9E7C74B2-C6C8-4355-93E2-6007829F57DD}" type="pres">
      <dgm:prSet presAssocID="{0CC891F6-5FF8-472A-9967-953CE39CDBF9}" presName="node" presStyleLbl="node1" presStyleIdx="4" presStyleCnt="6">
        <dgm:presLayoutVars>
          <dgm:bulletEnabled val="1"/>
        </dgm:presLayoutVars>
      </dgm:prSet>
      <dgm:spPr/>
      <dgm:t>
        <a:bodyPr/>
        <a:lstStyle/>
        <a:p>
          <a:endParaRPr lang="en-US"/>
        </a:p>
      </dgm:t>
    </dgm:pt>
    <dgm:pt modelId="{FE5FB6A6-C860-4DA0-9187-56473DC6637D}" type="pres">
      <dgm:prSet presAssocID="{98E81B0E-D1A4-4451-B198-24DDBCB8888B}" presName="sibTrans" presStyleCnt="0"/>
      <dgm:spPr/>
      <dgm:t>
        <a:bodyPr/>
        <a:lstStyle/>
        <a:p>
          <a:endParaRPr lang="en-GB"/>
        </a:p>
      </dgm:t>
    </dgm:pt>
    <dgm:pt modelId="{71EF004D-9EE2-46AD-B228-72FF2CD9484F}" type="pres">
      <dgm:prSet presAssocID="{03202654-B923-4274-8F7B-09C91815B6AB}" presName="node" presStyleLbl="node1" presStyleIdx="5" presStyleCnt="6">
        <dgm:presLayoutVars>
          <dgm:bulletEnabled val="1"/>
        </dgm:presLayoutVars>
      </dgm:prSet>
      <dgm:spPr/>
      <dgm:t>
        <a:bodyPr/>
        <a:lstStyle/>
        <a:p>
          <a:endParaRPr lang="en-GB"/>
        </a:p>
      </dgm:t>
    </dgm:pt>
  </dgm:ptLst>
  <dgm:cxnLst>
    <dgm:cxn modelId="{90E53FEE-D421-DC47-B6C7-F70C51A7C1CD}" type="presOf" srcId="{90E7EBF4-C461-44D0-97E8-71F63C068847}" destId="{558EA862-1D44-4DCC-AE41-C5D651A665FD}" srcOrd="0" destOrd="0" presId="urn:microsoft.com/office/officeart/2005/8/layout/default#5"/>
    <dgm:cxn modelId="{ABA77CE2-AFE4-B848-BE54-7DE67B8D87B3}" type="presOf" srcId="{30B40F96-7A86-4EA0-A295-00FDDCD7D544}" destId="{5C1CF34E-DD45-47A1-9B16-FEFFE58E0C5E}" srcOrd="0" destOrd="0" presId="urn:microsoft.com/office/officeart/2005/8/layout/default#5"/>
    <dgm:cxn modelId="{40CA7EB5-18FF-478A-85DC-5E0AF13C5095}" srcId="{63337865-3602-4E7A-9948-526166D8DB54}" destId="{30B40F96-7A86-4EA0-A295-00FDDCD7D544}" srcOrd="0" destOrd="0" parTransId="{97CE3DA0-6203-4E7A-B10E-80C9002E0A9E}" sibTransId="{E0602C81-1990-44A2-B170-81AE35EEB65D}"/>
    <dgm:cxn modelId="{D92826BF-EE8C-496B-A2DC-6AE9E7B0D081}" srcId="{63337865-3602-4E7A-9948-526166D8DB54}" destId="{0CC891F6-5FF8-472A-9967-953CE39CDBF9}" srcOrd="4" destOrd="0" parTransId="{6323E90B-7DBB-48A7-8CEE-69005AECB319}" sibTransId="{98E81B0E-D1A4-4451-B198-24DDBCB8888B}"/>
    <dgm:cxn modelId="{505B3D0A-9F4F-B64F-B1F4-E5998D3FB67A}" type="presOf" srcId="{B6AEA499-39F8-4026-9C0D-605B11D32337}" destId="{2F6A2D45-6A45-41E3-9CFD-390B7548BDBB}" srcOrd="0" destOrd="0" presId="urn:microsoft.com/office/officeart/2005/8/layout/default#5"/>
    <dgm:cxn modelId="{7F92382F-C4C6-3D47-BAFB-95747CC285FA}" type="presOf" srcId="{63337865-3602-4E7A-9948-526166D8DB54}" destId="{75A4F4C7-3F62-4B15-A4A2-F12FAF1E531F}" srcOrd="0" destOrd="0" presId="urn:microsoft.com/office/officeart/2005/8/layout/default#5"/>
    <dgm:cxn modelId="{D6ED165D-EDD8-4D43-8D5A-7360A21F4AAE}" srcId="{63337865-3602-4E7A-9948-526166D8DB54}" destId="{B6AEA499-39F8-4026-9C0D-605B11D32337}" srcOrd="2" destOrd="0" parTransId="{C41DE063-840C-4A91-8C75-4483C95A0822}" sibTransId="{796E403F-1937-4316-9004-65C2840C7922}"/>
    <dgm:cxn modelId="{16CC2530-B738-41C0-9A6E-0F3D6BCEE8A5}" srcId="{63337865-3602-4E7A-9948-526166D8DB54}" destId="{03202654-B923-4274-8F7B-09C91815B6AB}" srcOrd="5" destOrd="0" parTransId="{24504A84-12A6-42C1-BE65-C8B55091DE3A}" sibTransId="{9F599F21-9AA7-472E-A2B7-A539F8A76143}"/>
    <dgm:cxn modelId="{0B303241-29F0-E248-93E0-A1CD94EE7117}" type="presOf" srcId="{0CC891F6-5FF8-472A-9967-953CE39CDBF9}" destId="{9E7C74B2-C6C8-4355-93E2-6007829F57DD}" srcOrd="0" destOrd="0" presId="urn:microsoft.com/office/officeart/2005/8/layout/default#5"/>
    <dgm:cxn modelId="{9FFDFF17-291F-468A-9237-C3B9291187ED}" srcId="{63337865-3602-4E7A-9948-526166D8DB54}" destId="{6392892E-7076-4E83-9221-2A52F33B2324}" srcOrd="1" destOrd="0" parTransId="{2C25A85C-71CA-43BE-A2E7-BFD870E8608E}" sibTransId="{9368DB2A-1673-4D67-8943-63B2ED0B082E}"/>
    <dgm:cxn modelId="{A9CB081E-0934-2C44-B310-FD71A756A428}" type="presOf" srcId="{6392892E-7076-4E83-9221-2A52F33B2324}" destId="{E5F0FFFF-5E0C-455C-8626-2E678B3A619C}" srcOrd="0" destOrd="0" presId="urn:microsoft.com/office/officeart/2005/8/layout/default#5"/>
    <dgm:cxn modelId="{C4BAFFCF-7571-4064-B651-9F2796AEEFCC}" srcId="{63337865-3602-4E7A-9948-526166D8DB54}" destId="{90E7EBF4-C461-44D0-97E8-71F63C068847}" srcOrd="3" destOrd="0" parTransId="{F472720D-8792-4EA6-9FBC-274240EDBD84}" sibTransId="{39B46E63-74D5-4A7A-81FE-3A542049017F}"/>
    <dgm:cxn modelId="{A88A37AA-BDA8-AC4C-B12D-49175ACB77F2}" type="presOf" srcId="{03202654-B923-4274-8F7B-09C91815B6AB}" destId="{71EF004D-9EE2-46AD-B228-72FF2CD9484F}" srcOrd="0" destOrd="0" presId="urn:microsoft.com/office/officeart/2005/8/layout/default#5"/>
    <dgm:cxn modelId="{8F3BD304-8C43-BE4E-ACF3-DA9332724451}" type="presParOf" srcId="{75A4F4C7-3F62-4B15-A4A2-F12FAF1E531F}" destId="{5C1CF34E-DD45-47A1-9B16-FEFFE58E0C5E}" srcOrd="0" destOrd="0" presId="urn:microsoft.com/office/officeart/2005/8/layout/default#5"/>
    <dgm:cxn modelId="{A8EF18BA-5AA8-9049-AA50-87BDC031E070}" type="presParOf" srcId="{75A4F4C7-3F62-4B15-A4A2-F12FAF1E531F}" destId="{43795531-6A52-4A99-BD85-9165C2544D4A}" srcOrd="1" destOrd="0" presId="urn:microsoft.com/office/officeart/2005/8/layout/default#5"/>
    <dgm:cxn modelId="{678844FE-EE78-DA4C-811B-9B93A0ACD919}" type="presParOf" srcId="{75A4F4C7-3F62-4B15-A4A2-F12FAF1E531F}" destId="{E5F0FFFF-5E0C-455C-8626-2E678B3A619C}" srcOrd="2" destOrd="0" presId="urn:microsoft.com/office/officeart/2005/8/layout/default#5"/>
    <dgm:cxn modelId="{B4582A9E-AFB0-5D4D-B7C7-2599B1EC9219}" type="presParOf" srcId="{75A4F4C7-3F62-4B15-A4A2-F12FAF1E531F}" destId="{6EABE105-E786-4E93-93B5-88D9B1CF752F}" srcOrd="3" destOrd="0" presId="urn:microsoft.com/office/officeart/2005/8/layout/default#5"/>
    <dgm:cxn modelId="{D1734406-2075-D14F-9DA5-2300B67B3B68}" type="presParOf" srcId="{75A4F4C7-3F62-4B15-A4A2-F12FAF1E531F}" destId="{2F6A2D45-6A45-41E3-9CFD-390B7548BDBB}" srcOrd="4" destOrd="0" presId="urn:microsoft.com/office/officeart/2005/8/layout/default#5"/>
    <dgm:cxn modelId="{698C7542-4A9B-1F48-AB77-22763CABF15B}" type="presParOf" srcId="{75A4F4C7-3F62-4B15-A4A2-F12FAF1E531F}" destId="{9DD32B0C-AEA1-4C8A-A6BB-B9196FE72D71}" srcOrd="5" destOrd="0" presId="urn:microsoft.com/office/officeart/2005/8/layout/default#5"/>
    <dgm:cxn modelId="{973AFC35-C63A-AB44-AEBC-0D396F1A9C28}" type="presParOf" srcId="{75A4F4C7-3F62-4B15-A4A2-F12FAF1E531F}" destId="{558EA862-1D44-4DCC-AE41-C5D651A665FD}" srcOrd="6" destOrd="0" presId="urn:microsoft.com/office/officeart/2005/8/layout/default#5"/>
    <dgm:cxn modelId="{77BBD8D0-B8CD-BD46-BE23-EE78EBB72446}" type="presParOf" srcId="{75A4F4C7-3F62-4B15-A4A2-F12FAF1E531F}" destId="{56256F10-A69F-4A24-BD56-86872EE43011}" srcOrd="7" destOrd="0" presId="urn:microsoft.com/office/officeart/2005/8/layout/default#5"/>
    <dgm:cxn modelId="{6878E1A7-17BF-3A4D-B256-E8D65EEF954B}" type="presParOf" srcId="{75A4F4C7-3F62-4B15-A4A2-F12FAF1E531F}" destId="{9E7C74B2-C6C8-4355-93E2-6007829F57DD}" srcOrd="8" destOrd="0" presId="urn:microsoft.com/office/officeart/2005/8/layout/default#5"/>
    <dgm:cxn modelId="{89DF4CD2-767D-B847-A910-1018EB6D297C}" type="presParOf" srcId="{75A4F4C7-3F62-4B15-A4A2-F12FAF1E531F}" destId="{FE5FB6A6-C860-4DA0-9187-56473DC6637D}" srcOrd="9" destOrd="0" presId="urn:microsoft.com/office/officeart/2005/8/layout/default#5"/>
    <dgm:cxn modelId="{5A1412F7-28D0-074A-916E-BD9A004F8C15}" type="presParOf" srcId="{75A4F4C7-3F62-4B15-A4A2-F12FAF1E531F}" destId="{71EF004D-9EE2-46AD-B228-72FF2CD9484F}" srcOrd="10" destOrd="0" presId="urn:microsoft.com/office/officeart/2005/8/layout/defaul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1CF34E-DD45-47A1-9B16-FEFFE58E0C5E}">
      <dsp:nvSpPr>
        <dsp:cNvPr id="0" name=""/>
        <dsp:cNvSpPr/>
      </dsp:nvSpPr>
      <dsp:spPr>
        <a:xfrm>
          <a:off x="402550" y="56099"/>
          <a:ext cx="3034530" cy="1777986"/>
        </a:xfrm>
        <a:prstGeom prst="rect">
          <a:avLst/>
        </a:prstGeom>
        <a:solidFill>
          <a:srgbClr val="2D4750"/>
        </a:solidFill>
        <a:ln w="50800" cap="flat" cmpd="sng" algn="ctr">
          <a:solidFill>
            <a:srgbClr val="B5DBE8"/>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b="0" kern="1200" dirty="0" smtClean="0">
              <a:latin typeface="Al Bayan Plain" charset="-78"/>
              <a:ea typeface="Al Bayan Plain" charset="-78"/>
              <a:cs typeface="Al Bayan Plain" charset="-78"/>
            </a:rPr>
            <a:t>Identify risks and opportunities on the horizon </a:t>
          </a:r>
          <a:endParaRPr lang="en-US" sz="1800" b="0" kern="1200" dirty="0">
            <a:latin typeface="Al Bayan Plain" charset="-78"/>
            <a:ea typeface="Al Bayan Plain" charset="-78"/>
            <a:cs typeface="Al Bayan Plain" charset="-78"/>
          </a:endParaRPr>
        </a:p>
      </dsp:txBody>
      <dsp:txXfrm>
        <a:off x="402550" y="56099"/>
        <a:ext cx="3034530" cy="1777986"/>
      </dsp:txXfrm>
    </dsp:sp>
    <dsp:sp modelId="{E5F0FFFF-5E0C-455C-8626-2E678B3A619C}">
      <dsp:nvSpPr>
        <dsp:cNvPr id="0" name=""/>
        <dsp:cNvSpPr/>
      </dsp:nvSpPr>
      <dsp:spPr>
        <a:xfrm>
          <a:off x="7078517" y="0"/>
          <a:ext cx="3034530" cy="1820718"/>
        </a:xfrm>
        <a:prstGeom prst="rect">
          <a:avLst/>
        </a:prstGeom>
        <a:solidFill>
          <a:srgbClr val="2D4750"/>
        </a:solidFill>
        <a:ln w="50800" cap="flat" cmpd="sng" algn="ctr">
          <a:solidFill>
            <a:srgbClr val="B5DBE8"/>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b="0" kern="1200" dirty="0" smtClean="0">
              <a:latin typeface="Al Bayan Plain" charset="-78"/>
              <a:ea typeface="Al Bayan Plain" charset="-78"/>
              <a:cs typeface="Al Bayan Plain" charset="-78"/>
            </a:rPr>
            <a:t>Strengthen long-term strategic planning</a:t>
          </a:r>
          <a:endParaRPr lang="en-US" sz="1800" b="0" kern="1200" dirty="0">
            <a:latin typeface="Al Bayan Plain" charset="-78"/>
            <a:ea typeface="Al Bayan Plain" charset="-78"/>
            <a:cs typeface="Al Bayan Plain" charset="-78"/>
          </a:endParaRPr>
        </a:p>
      </dsp:txBody>
      <dsp:txXfrm>
        <a:off x="7078517" y="0"/>
        <a:ext cx="3034530" cy="1820718"/>
      </dsp:txXfrm>
    </dsp:sp>
    <dsp:sp modelId="{2F6A2D45-6A45-41E3-9CFD-390B7548BDBB}">
      <dsp:nvSpPr>
        <dsp:cNvPr id="0" name=""/>
        <dsp:cNvSpPr/>
      </dsp:nvSpPr>
      <dsp:spPr>
        <a:xfrm>
          <a:off x="3740533" y="0"/>
          <a:ext cx="3034530" cy="1820718"/>
        </a:xfrm>
        <a:prstGeom prst="rect">
          <a:avLst/>
        </a:prstGeom>
        <a:solidFill>
          <a:srgbClr val="2D4750"/>
        </a:solidFill>
        <a:ln w="50800" cap="flat" cmpd="sng" algn="ctr">
          <a:solidFill>
            <a:srgbClr val="B5DBE8"/>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latin typeface="Al Bayan Plain" charset="-78"/>
              <a:ea typeface="Al Bayan Plain" charset="-78"/>
              <a:cs typeface="Al Bayan Plain" charset="-78"/>
            </a:rPr>
            <a:t>Build capacity to understand and engage with sustainability</a:t>
          </a:r>
          <a:endParaRPr lang="en-US" sz="1800" b="0" kern="1200" dirty="0">
            <a:latin typeface="Al Bayan Plain" charset="-78"/>
            <a:ea typeface="Al Bayan Plain" charset="-78"/>
            <a:cs typeface="Al Bayan Plain" charset="-78"/>
          </a:endParaRPr>
        </a:p>
      </dsp:txBody>
      <dsp:txXfrm>
        <a:off x="3740533" y="0"/>
        <a:ext cx="3034530" cy="1820718"/>
      </dsp:txXfrm>
    </dsp:sp>
    <dsp:sp modelId="{558EA862-1D44-4DCC-AE41-C5D651A665FD}">
      <dsp:nvSpPr>
        <dsp:cNvPr id="0" name=""/>
        <dsp:cNvSpPr/>
      </dsp:nvSpPr>
      <dsp:spPr>
        <a:xfrm>
          <a:off x="402550" y="2127370"/>
          <a:ext cx="3034530" cy="1820718"/>
        </a:xfrm>
        <a:prstGeom prst="rect">
          <a:avLst/>
        </a:prstGeom>
        <a:solidFill>
          <a:srgbClr val="2D4750"/>
        </a:solidFill>
        <a:ln w="50800" cap="flat" cmpd="sng" algn="ctr">
          <a:solidFill>
            <a:srgbClr val="B5DBE8"/>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b="0" kern="1200" dirty="0" smtClean="0">
              <a:latin typeface="Al Bayan Plain" charset="-78"/>
              <a:ea typeface="Al Bayan Plain" charset="-78"/>
              <a:cs typeface="Al Bayan Plain" charset="-78"/>
            </a:rPr>
            <a:t>Stimulate product, service &amp; system design &amp; innovation</a:t>
          </a:r>
          <a:endParaRPr lang="en-US" sz="1800" b="0" kern="1200" dirty="0">
            <a:latin typeface="Al Bayan Plain" charset="-78"/>
            <a:ea typeface="Al Bayan Plain" charset="-78"/>
            <a:cs typeface="Al Bayan Plain" charset="-78"/>
          </a:endParaRPr>
        </a:p>
      </dsp:txBody>
      <dsp:txXfrm>
        <a:off x="402550" y="2127370"/>
        <a:ext cx="3034530" cy="1820718"/>
      </dsp:txXfrm>
    </dsp:sp>
    <dsp:sp modelId="{9E7C74B2-C6C8-4355-93E2-6007829F57DD}">
      <dsp:nvSpPr>
        <dsp:cNvPr id="0" name=""/>
        <dsp:cNvSpPr/>
      </dsp:nvSpPr>
      <dsp:spPr>
        <a:xfrm>
          <a:off x="3740533" y="2127370"/>
          <a:ext cx="3034530" cy="1820718"/>
        </a:xfrm>
        <a:prstGeom prst="rect">
          <a:avLst/>
        </a:prstGeom>
        <a:solidFill>
          <a:srgbClr val="2D4750"/>
        </a:solidFill>
        <a:ln w="50800" cap="flat" cmpd="sng" algn="ctr">
          <a:solidFill>
            <a:srgbClr val="B5DBE8"/>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b="0" kern="1200" dirty="0" smtClean="0">
              <a:latin typeface="Al Bayan Plain" charset="-78"/>
              <a:ea typeface="Al Bayan Plain" charset="-78"/>
              <a:cs typeface="Al Bayan Plain" charset="-78"/>
            </a:rPr>
            <a:t>Drive organisational change and inspire new ideas</a:t>
          </a:r>
          <a:endParaRPr lang="en-US" sz="1800" b="0" kern="1200" dirty="0">
            <a:latin typeface="Al Bayan Plain" charset="-78"/>
            <a:ea typeface="Al Bayan Plain" charset="-78"/>
            <a:cs typeface="Al Bayan Plain" charset="-78"/>
          </a:endParaRPr>
        </a:p>
      </dsp:txBody>
      <dsp:txXfrm>
        <a:off x="3740533" y="2127370"/>
        <a:ext cx="3034530" cy="1820718"/>
      </dsp:txXfrm>
    </dsp:sp>
    <dsp:sp modelId="{71EF004D-9EE2-46AD-B228-72FF2CD9484F}">
      <dsp:nvSpPr>
        <dsp:cNvPr id="0" name=""/>
        <dsp:cNvSpPr/>
      </dsp:nvSpPr>
      <dsp:spPr>
        <a:xfrm>
          <a:off x="7078517" y="2127370"/>
          <a:ext cx="3034530" cy="1820718"/>
        </a:xfrm>
        <a:prstGeom prst="rect">
          <a:avLst/>
        </a:prstGeom>
        <a:solidFill>
          <a:srgbClr val="2D4750"/>
        </a:solidFill>
        <a:ln w="50800" cap="flat" cmpd="sng" algn="ctr">
          <a:solidFill>
            <a:srgbClr val="B5DBE8"/>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b="0" i="0" u="none" kern="1200" dirty="0" smtClean="0">
              <a:latin typeface="Al Bayan Plain" charset="-78"/>
              <a:ea typeface="Al Bayan Plain" charset="-78"/>
              <a:cs typeface="Al Bayan Plain" charset="-78"/>
            </a:rPr>
            <a:t>Anticipate and prepare for emerging trends</a:t>
          </a:r>
          <a:endParaRPr lang="en-GB" sz="1800" b="0" kern="1200" dirty="0">
            <a:latin typeface="Al Bayan Plain" charset="-78"/>
            <a:ea typeface="Al Bayan Plain" charset="-78"/>
            <a:cs typeface="Al Bayan Plain" charset="-78"/>
          </a:endParaRPr>
        </a:p>
      </dsp:txBody>
      <dsp:txXfrm>
        <a:off x="7078517" y="2127370"/>
        <a:ext cx="3034530" cy="1820718"/>
      </dsp:txXfrm>
    </dsp:sp>
  </dsp:spTree>
</dsp:drawing>
</file>

<file path=ppt/diagrams/layout1.xml><?xml version="1.0" encoding="utf-8"?>
<dgm:layoutDef xmlns:dgm="http://schemas.openxmlformats.org/drawingml/2006/diagram" xmlns:a="http://schemas.openxmlformats.org/drawingml/2006/main" uniqueId="urn:microsoft.com/office/officeart/2005/8/layout/default#5">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95B57946-9295-2D4A-BF32-650C0719C148}" type="datetimeFigureOut">
              <a:rPr lang="en-US" smtClean="0"/>
              <a:t>5/13/2019</a:t>
            </a:fld>
            <a:endParaRPr lang="en-US"/>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405C9C5C-F3EB-CB4F-8FC7-0630F24D45A5}" type="slidenum">
              <a:rPr lang="en-US" smtClean="0"/>
              <a:t>‹#›</a:t>
            </a:fld>
            <a:endParaRPr lang="en-US"/>
          </a:p>
        </p:txBody>
      </p:sp>
    </p:spTree>
    <p:extLst>
      <p:ext uri="{BB962C8B-B14F-4D97-AF65-F5344CB8AC3E}">
        <p14:creationId xmlns:p14="http://schemas.microsoft.com/office/powerpoint/2010/main" val="571689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05C9C5C-F3EB-CB4F-8FC7-0630F24D45A5}" type="slidenum">
              <a:rPr lang="en-US" smtClean="0"/>
              <a:t>1</a:t>
            </a:fld>
            <a:endParaRPr lang="en-US"/>
          </a:p>
        </p:txBody>
      </p:sp>
    </p:spTree>
    <p:extLst>
      <p:ext uri="{BB962C8B-B14F-4D97-AF65-F5344CB8AC3E}">
        <p14:creationId xmlns:p14="http://schemas.microsoft.com/office/powerpoint/2010/main" val="1790866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Keywords:</a:t>
            </a:r>
            <a:r>
              <a:rPr lang="en-US" b="1" baseline="0" dirty="0" smtClean="0"/>
              <a:t> </a:t>
            </a:r>
            <a:r>
              <a:rPr lang="en-GB" dirty="0" smtClean="0"/>
              <a:t>Corporate branded;</a:t>
            </a:r>
            <a:r>
              <a:rPr lang="en-GB" baseline="0" dirty="0" smtClean="0"/>
              <a:t> H</a:t>
            </a:r>
            <a:r>
              <a:rPr lang="en-GB" dirty="0" smtClean="0"/>
              <a:t>igh-tech;</a:t>
            </a:r>
            <a:r>
              <a:rPr lang="en-GB" baseline="0" dirty="0" smtClean="0"/>
              <a:t> </a:t>
            </a:r>
            <a:r>
              <a:rPr lang="en-GB" dirty="0" smtClean="0"/>
              <a:t>Fast;</a:t>
            </a:r>
            <a:r>
              <a:rPr lang="en-GB" baseline="0" dirty="0" smtClean="0"/>
              <a:t> </a:t>
            </a:r>
            <a:r>
              <a:rPr lang="en-GB" dirty="0" err="1" smtClean="0"/>
              <a:t>Decarbonised;Circularity</a:t>
            </a:r>
            <a:r>
              <a:rPr lang="en-GB" dirty="0" smtClean="0"/>
              <a:t>;</a:t>
            </a:r>
            <a:r>
              <a:rPr lang="en-GB" baseline="0" dirty="0" smtClean="0"/>
              <a:t> </a:t>
            </a:r>
            <a:r>
              <a:rPr lang="en-GB" dirty="0" smtClean="0"/>
              <a:t>Transparency;</a:t>
            </a:r>
            <a:r>
              <a:rPr lang="en-GB" baseline="0" dirty="0" smtClean="0"/>
              <a:t> </a:t>
            </a:r>
            <a:r>
              <a:rPr lang="en-GB" dirty="0" smtClean="0"/>
              <a:t>Big Data;</a:t>
            </a:r>
            <a:r>
              <a:rPr lang="en-GB" baseline="0" dirty="0" smtClean="0"/>
              <a:t> </a:t>
            </a:r>
            <a:r>
              <a:rPr lang="en-GB" dirty="0" smtClean="0"/>
              <a:t>Homogeneous;</a:t>
            </a:r>
            <a:r>
              <a:rPr lang="en-GB" baseline="0" dirty="0" smtClean="0"/>
              <a:t> </a:t>
            </a:r>
            <a:r>
              <a:rPr lang="en-GB" dirty="0" smtClean="0"/>
              <a:t>Bio-fabrication</a:t>
            </a:r>
          </a:p>
          <a:p>
            <a:endParaRPr lang="en-US" b="1" dirty="0"/>
          </a:p>
        </p:txBody>
      </p:sp>
      <p:sp>
        <p:nvSpPr>
          <p:cNvPr id="4" name="Slide Number Placeholder 3"/>
          <p:cNvSpPr>
            <a:spLocks noGrp="1"/>
          </p:cNvSpPr>
          <p:nvPr>
            <p:ph type="sldNum" sz="quarter" idx="10"/>
          </p:nvPr>
        </p:nvSpPr>
        <p:spPr/>
        <p:txBody>
          <a:bodyPr/>
          <a:lstStyle/>
          <a:p>
            <a:fld id="{405C9C5C-F3EB-CB4F-8FC7-0630F24D45A5}" type="slidenum">
              <a:rPr lang="en-US" smtClean="0"/>
              <a:t>10</a:t>
            </a:fld>
            <a:endParaRPr lang="en-US"/>
          </a:p>
        </p:txBody>
      </p:sp>
    </p:spTree>
    <p:extLst>
      <p:ext uri="{BB962C8B-B14F-4D97-AF65-F5344CB8AC3E}">
        <p14:creationId xmlns:p14="http://schemas.microsoft.com/office/powerpoint/2010/main" val="14309221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Keywords:</a:t>
            </a:r>
            <a:r>
              <a:rPr lang="en-US" b="1" baseline="0" dirty="0" smtClean="0"/>
              <a:t> </a:t>
            </a:r>
            <a:r>
              <a:rPr lang="en-GB" dirty="0" err="1" smtClean="0"/>
              <a:t>Relocalized</a:t>
            </a:r>
            <a:r>
              <a:rPr lang="en-GB" dirty="0" smtClean="0"/>
              <a:t>;</a:t>
            </a:r>
            <a:r>
              <a:rPr lang="en-GB" baseline="0" dirty="0" smtClean="0"/>
              <a:t> </a:t>
            </a:r>
            <a:r>
              <a:rPr lang="en-GB" dirty="0" smtClean="0"/>
              <a:t>Invention;</a:t>
            </a:r>
            <a:r>
              <a:rPr lang="en-GB" baseline="0" dirty="0" smtClean="0"/>
              <a:t> </a:t>
            </a:r>
            <a:r>
              <a:rPr lang="en-GB" dirty="0" smtClean="0"/>
              <a:t>Protectionism;</a:t>
            </a:r>
            <a:r>
              <a:rPr lang="en-GB" baseline="0" dirty="0" smtClean="0"/>
              <a:t> </a:t>
            </a:r>
            <a:r>
              <a:rPr lang="en-GB" dirty="0" smtClean="0"/>
              <a:t>Nationalism;</a:t>
            </a:r>
            <a:r>
              <a:rPr lang="en-GB" baseline="0" dirty="0" smtClean="0"/>
              <a:t> </a:t>
            </a:r>
            <a:r>
              <a:rPr lang="en-GB" dirty="0" smtClean="0"/>
              <a:t>Tribal;</a:t>
            </a:r>
            <a:r>
              <a:rPr lang="en-GB" baseline="0" dirty="0" smtClean="0"/>
              <a:t> </a:t>
            </a:r>
            <a:r>
              <a:rPr lang="en-GB" dirty="0" smtClean="0"/>
              <a:t>Resourceful;</a:t>
            </a:r>
            <a:r>
              <a:rPr lang="en-GB" baseline="0" dirty="0" smtClean="0"/>
              <a:t> </a:t>
            </a:r>
            <a:r>
              <a:rPr lang="en-GB" dirty="0" smtClean="0"/>
              <a:t>Tech-enabled;</a:t>
            </a:r>
            <a:r>
              <a:rPr lang="en-GB" baseline="0" dirty="0" smtClean="0"/>
              <a:t> </a:t>
            </a:r>
            <a:r>
              <a:rPr lang="en-GB" dirty="0" smtClean="0"/>
              <a:t>Culturally distinct;</a:t>
            </a:r>
            <a:r>
              <a:rPr lang="en-GB" baseline="0" dirty="0" smtClean="0"/>
              <a:t> </a:t>
            </a:r>
            <a:r>
              <a:rPr lang="en-GB" dirty="0" smtClean="0"/>
              <a:t>Vertical production</a:t>
            </a:r>
          </a:p>
          <a:p>
            <a:endParaRPr lang="en-US" b="1" dirty="0"/>
          </a:p>
        </p:txBody>
      </p:sp>
      <p:sp>
        <p:nvSpPr>
          <p:cNvPr id="4" name="Slide Number Placeholder 3"/>
          <p:cNvSpPr>
            <a:spLocks noGrp="1"/>
          </p:cNvSpPr>
          <p:nvPr>
            <p:ph type="sldNum" sz="quarter" idx="10"/>
          </p:nvPr>
        </p:nvSpPr>
        <p:spPr/>
        <p:txBody>
          <a:bodyPr/>
          <a:lstStyle/>
          <a:p>
            <a:fld id="{405C9C5C-F3EB-CB4F-8FC7-0630F24D45A5}" type="slidenum">
              <a:rPr lang="en-US" smtClean="0"/>
              <a:t>11</a:t>
            </a:fld>
            <a:endParaRPr lang="en-US"/>
          </a:p>
        </p:txBody>
      </p:sp>
    </p:spTree>
    <p:extLst>
      <p:ext uri="{BB962C8B-B14F-4D97-AF65-F5344CB8AC3E}">
        <p14:creationId xmlns:p14="http://schemas.microsoft.com/office/powerpoint/2010/main" val="876689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Keywords:</a:t>
            </a:r>
            <a:r>
              <a:rPr lang="en-US" b="1" baseline="0" dirty="0" smtClean="0"/>
              <a:t> </a:t>
            </a:r>
            <a:r>
              <a:rPr lang="en-GB" dirty="0" smtClean="0"/>
              <a:t>Retreat from globalization;</a:t>
            </a:r>
            <a:r>
              <a:rPr lang="en-GB" baseline="0" dirty="0" smtClean="0"/>
              <a:t> </a:t>
            </a:r>
            <a:r>
              <a:rPr lang="en-GB" dirty="0" smtClean="0"/>
              <a:t>Community power;</a:t>
            </a:r>
            <a:r>
              <a:rPr lang="en-GB" baseline="0" dirty="0" smtClean="0"/>
              <a:t> </a:t>
            </a:r>
            <a:r>
              <a:rPr lang="en-GB" dirty="0" smtClean="0"/>
              <a:t>Self-sufficiency;</a:t>
            </a:r>
            <a:r>
              <a:rPr lang="en-GB" baseline="0" dirty="0" smtClean="0"/>
              <a:t> </a:t>
            </a:r>
            <a:r>
              <a:rPr lang="en-GB" dirty="0" smtClean="0"/>
              <a:t>Resilience;</a:t>
            </a:r>
            <a:r>
              <a:rPr lang="en-GB" baseline="0" dirty="0" smtClean="0"/>
              <a:t> </a:t>
            </a:r>
            <a:r>
              <a:rPr lang="en-GB" dirty="0" smtClean="0"/>
              <a:t>Diversity;</a:t>
            </a:r>
            <a:r>
              <a:rPr lang="en-GB" baseline="0" dirty="0" smtClean="0"/>
              <a:t> </a:t>
            </a:r>
            <a:r>
              <a:rPr lang="en-GB" dirty="0" smtClean="0"/>
              <a:t>Re-generation;</a:t>
            </a:r>
            <a:r>
              <a:rPr lang="en-GB" baseline="0" dirty="0" smtClean="0"/>
              <a:t> </a:t>
            </a:r>
            <a:r>
              <a:rPr lang="en-GB" dirty="0" smtClean="0"/>
              <a:t>Nomads;</a:t>
            </a:r>
            <a:r>
              <a:rPr lang="en-GB" baseline="0" dirty="0" smtClean="0"/>
              <a:t> </a:t>
            </a:r>
            <a:r>
              <a:rPr lang="en-GB" dirty="0" smtClean="0"/>
              <a:t>Instability;</a:t>
            </a:r>
            <a:r>
              <a:rPr lang="en-GB" baseline="0" dirty="0" smtClean="0"/>
              <a:t> </a:t>
            </a:r>
            <a:r>
              <a:rPr lang="en-GB" dirty="0" err="1" smtClean="0"/>
              <a:t>Handskills</a:t>
            </a:r>
            <a:endParaRPr lang="en-GB" dirty="0" smtClean="0"/>
          </a:p>
          <a:p>
            <a:endParaRPr lang="en-US" b="1" dirty="0"/>
          </a:p>
        </p:txBody>
      </p:sp>
      <p:sp>
        <p:nvSpPr>
          <p:cNvPr id="4" name="Slide Number Placeholder 3"/>
          <p:cNvSpPr>
            <a:spLocks noGrp="1"/>
          </p:cNvSpPr>
          <p:nvPr>
            <p:ph type="sldNum" sz="quarter" idx="10"/>
          </p:nvPr>
        </p:nvSpPr>
        <p:spPr/>
        <p:txBody>
          <a:bodyPr/>
          <a:lstStyle/>
          <a:p>
            <a:fld id="{405C9C5C-F3EB-CB4F-8FC7-0630F24D45A5}" type="slidenum">
              <a:rPr lang="en-US" smtClean="0"/>
              <a:t>12</a:t>
            </a:fld>
            <a:endParaRPr lang="en-US"/>
          </a:p>
        </p:txBody>
      </p:sp>
    </p:spTree>
    <p:extLst>
      <p:ext uri="{BB962C8B-B14F-4D97-AF65-F5344CB8AC3E}">
        <p14:creationId xmlns:p14="http://schemas.microsoft.com/office/powerpoint/2010/main" val="2946093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05C9C5C-F3EB-CB4F-8FC7-0630F24D45A5}" type="slidenum">
              <a:rPr lang="en-US" smtClean="0"/>
              <a:t>13</a:t>
            </a:fld>
            <a:endParaRPr lang="en-US"/>
          </a:p>
        </p:txBody>
      </p:sp>
    </p:spTree>
    <p:extLst>
      <p:ext uri="{BB962C8B-B14F-4D97-AF65-F5344CB8AC3E}">
        <p14:creationId xmlns:p14="http://schemas.microsoft.com/office/powerpoint/2010/main" val="1779261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Fashion Futures 2030</a:t>
            </a:r>
            <a:r>
              <a:rPr lang="en-US" sz="1200" kern="1200" baseline="0" dirty="0" smtClean="0">
                <a:solidFill>
                  <a:schemeClr val="tx1"/>
                </a:solidFill>
                <a:effectLst/>
                <a:latin typeface="+mn-lt"/>
                <a:ea typeface="+mn-ea"/>
                <a:cs typeface="+mn-cs"/>
              </a:rPr>
              <a:t> offers </a:t>
            </a:r>
            <a:r>
              <a:rPr lang="en-US" sz="1200" kern="1200" dirty="0" smtClean="0">
                <a:solidFill>
                  <a:schemeClr val="tx1"/>
                </a:solidFill>
                <a:effectLst/>
                <a:latin typeface="+mn-lt"/>
                <a:ea typeface="+mn-ea"/>
                <a:cs typeface="+mn-cs"/>
              </a:rPr>
              <a:t>a framework to explore four scenarios for how the world and fashion might be in 2030. Through the activities, you will explore how we might design products, services, narratives, experiences, business models and strategies in 2030, and what the key roles and skills for fashion might be now and in the future. </a:t>
            </a:r>
          </a:p>
          <a:p>
            <a:endParaRPr lang="en-US" dirty="0"/>
          </a:p>
        </p:txBody>
      </p:sp>
      <p:sp>
        <p:nvSpPr>
          <p:cNvPr id="4" name="Slide Number Placeholder 3"/>
          <p:cNvSpPr>
            <a:spLocks noGrp="1"/>
          </p:cNvSpPr>
          <p:nvPr>
            <p:ph type="sldNum" sz="quarter" idx="10"/>
          </p:nvPr>
        </p:nvSpPr>
        <p:spPr/>
        <p:txBody>
          <a:bodyPr/>
          <a:lstStyle/>
          <a:p>
            <a:fld id="{405C9C5C-F3EB-CB4F-8FC7-0630F24D45A5}" type="slidenum">
              <a:rPr lang="en-US" smtClean="0"/>
              <a:t>2</a:t>
            </a:fld>
            <a:endParaRPr lang="en-US"/>
          </a:p>
        </p:txBody>
      </p:sp>
    </p:spTree>
    <p:extLst>
      <p:ext uri="{BB962C8B-B14F-4D97-AF65-F5344CB8AC3E}">
        <p14:creationId xmlns:p14="http://schemas.microsoft.com/office/powerpoint/2010/main" val="1703455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endParaRPr lang="en-US" sz="1200" b="0" i="0" u="none" strike="noStrike" kern="1200" dirty="0" smtClean="0">
              <a:solidFill>
                <a:schemeClr val="tx1"/>
              </a:solidFill>
              <a:effectLst/>
              <a:latin typeface="+mn-lt"/>
              <a:ea typeface="+mn-ea"/>
              <a:cs typeface="+mn-cs"/>
            </a:endParaRPr>
          </a:p>
          <a:p>
            <a:pPr rtl="0"/>
            <a:r>
              <a:rPr lang="en-US" sz="1200" b="0" i="0" u="none" strike="noStrike" kern="1200" dirty="0" smtClean="0">
                <a:solidFill>
                  <a:schemeClr val="tx1"/>
                </a:solidFill>
                <a:effectLst/>
                <a:latin typeface="+mn-lt"/>
                <a:ea typeface="+mn-ea"/>
                <a:cs typeface="+mn-cs"/>
              </a:rPr>
              <a:t>We are part of the biggest change that humans have ever instigated. Our anthropocentric </a:t>
            </a:r>
            <a:r>
              <a:rPr lang="en-US" sz="1200" b="0" i="0" u="none" strike="noStrike" kern="1200" dirty="0" err="1" smtClean="0">
                <a:solidFill>
                  <a:schemeClr val="tx1"/>
                </a:solidFill>
                <a:effectLst/>
                <a:latin typeface="+mn-lt"/>
                <a:ea typeface="+mn-ea"/>
                <a:cs typeface="+mn-cs"/>
              </a:rPr>
              <a:t>behaviour</a:t>
            </a:r>
            <a:r>
              <a:rPr lang="en-US" sz="1200" b="0" i="0" u="none" strike="noStrike" kern="1200" dirty="0" smtClean="0">
                <a:solidFill>
                  <a:schemeClr val="tx1"/>
                </a:solidFill>
                <a:effectLst/>
                <a:latin typeface="+mn-lt"/>
                <a:ea typeface="+mn-ea"/>
                <a:cs typeface="+mn-cs"/>
              </a:rPr>
              <a:t> exemplifies ways of thinking and living that are unprecedented in their consequences to humanity. Fashion is a fundamental distinction of being human. As a social species, it identifies and connects us to our only source of prosperity. All fashion comes from nature, its resources and our </a:t>
            </a:r>
            <a:r>
              <a:rPr lang="en-US" sz="1200" b="0" i="0" u="none" strike="noStrike" kern="1200" dirty="0" err="1" smtClean="0">
                <a:solidFill>
                  <a:schemeClr val="tx1"/>
                </a:solidFill>
                <a:effectLst/>
                <a:latin typeface="+mn-lt"/>
                <a:ea typeface="+mn-ea"/>
                <a:cs typeface="+mn-cs"/>
              </a:rPr>
              <a:t>labour</a:t>
            </a:r>
            <a:r>
              <a:rPr lang="en-US" sz="1200" b="0" i="0" u="none" strike="noStrike" kern="1200" dirty="0" smtClean="0">
                <a:solidFill>
                  <a:schemeClr val="tx1"/>
                </a:solidFill>
                <a:effectLst/>
                <a:latin typeface="+mn-lt"/>
                <a:ea typeface="+mn-ea"/>
                <a:cs typeface="+mn-cs"/>
              </a:rPr>
              <a:t> are mediated by social, cultural and political relationships. </a:t>
            </a:r>
            <a:endParaRPr lang="en-US" b="0" dirty="0" smtClean="0">
              <a:effectLst/>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05C9C5C-F3EB-CB4F-8FC7-0630F24D45A5}" type="slidenum">
              <a:rPr lang="en-US" smtClean="0"/>
              <a:t>3</a:t>
            </a:fld>
            <a:endParaRPr lang="en-US"/>
          </a:p>
        </p:txBody>
      </p:sp>
    </p:spTree>
    <p:extLst>
      <p:ext uri="{BB962C8B-B14F-4D97-AF65-F5344CB8AC3E}">
        <p14:creationId xmlns:p14="http://schemas.microsoft.com/office/powerpoint/2010/main" val="1488360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endParaRPr lang="en-US" sz="1200" b="0" i="0" u="none" strike="noStrike" kern="1200" dirty="0" smtClean="0">
              <a:solidFill>
                <a:schemeClr val="tx1"/>
              </a:solidFill>
              <a:effectLst/>
              <a:latin typeface="+mn-lt"/>
              <a:ea typeface="+mn-ea"/>
              <a:cs typeface="+mn-cs"/>
            </a:endParaRPr>
          </a:p>
          <a:p>
            <a:pPr rtl="0"/>
            <a:r>
              <a:rPr lang="en-US" sz="1200" b="0" i="0" u="none" strike="noStrike" kern="1200" dirty="0" smtClean="0">
                <a:solidFill>
                  <a:schemeClr val="tx1"/>
                </a:solidFill>
                <a:effectLst/>
                <a:latin typeface="+mn-lt"/>
                <a:ea typeface="+mn-ea"/>
                <a:cs typeface="+mn-cs"/>
              </a:rPr>
              <a:t>The time is now for radical change-making in those relationships. We need to draw on human ingenuity to create ways in which we can live well together, in nature. We have great capacity for creativity, yet our vision is often blinkered by habits and accepted practices which are devastatingly destructive. Whilst we have found a number of ways to make fashion more efficient in resource terms, these savings are, at best, a short term drop of lubricant in a system that is seizing up.</a:t>
            </a: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05C9C5C-F3EB-CB4F-8FC7-0630F24D45A5}" type="slidenum">
              <a:rPr lang="en-US" smtClean="0"/>
              <a:t>4</a:t>
            </a:fld>
            <a:endParaRPr lang="en-US"/>
          </a:p>
        </p:txBody>
      </p:sp>
    </p:spTree>
    <p:extLst>
      <p:ext uri="{BB962C8B-B14F-4D97-AF65-F5344CB8AC3E}">
        <p14:creationId xmlns:p14="http://schemas.microsoft.com/office/powerpoint/2010/main" val="346742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smtClean="0">
                <a:solidFill>
                  <a:schemeClr val="tx1"/>
                </a:solidFill>
                <a:effectLst/>
                <a:latin typeface="+mn-lt"/>
                <a:ea typeface="+mn-ea"/>
                <a:cs typeface="+mn-cs"/>
              </a:rPr>
              <a:t>The critical questions that we need to consider through imagining, conceiving and making connect fashion’s ecological, social, economic and cultural elements. Fashion Futures 2030 draws on practical experimentation, action research and extensive experience. We invite you to join us in this process, so that together, we can transform the fashion system to one that can help to sustain us all.</a:t>
            </a: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05C9C5C-F3EB-CB4F-8FC7-0630F24D45A5}" type="slidenum">
              <a:rPr lang="en-US" smtClean="0"/>
              <a:t>5</a:t>
            </a:fld>
            <a:endParaRPr lang="en-US"/>
          </a:p>
        </p:txBody>
      </p:sp>
    </p:spTree>
    <p:extLst>
      <p:ext uri="{BB962C8B-B14F-4D97-AF65-F5344CB8AC3E}">
        <p14:creationId xmlns:p14="http://schemas.microsoft.com/office/powerpoint/2010/main" val="1781666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mn-lt"/>
                <a:ea typeface="+mn-ea"/>
                <a:cs typeface="+mn-cs"/>
              </a:rPr>
              <a:t>We like to see what’s in front of us, just over the horizon, yet predictions about what’s coming next are based on incomplete knowledge, assumptions and past experience. Designers, and we use this term broadly, paraphrasing Herb Simon, are those who seek to create situations that are better than those that exist now. We face complexity and ambiguity when considering what to do next, whether in products, services or systems development. As a means to navigate this complexity, scenario planning ideates several distinct and divergent visions of what might be ahead. Scenario planning was, incidentally and maybe ironically, pioneered by Shell in the 1970s to help in its drilling strategies. Scenario planning usually involves identifying critical uncertainties about the future and juxtaposing different emerging possibilities and seeing how they interact and coalesce into a set of plausible narratives. This methodology is widely used in industry, education and policymaking settings.</a:t>
            </a:r>
            <a:r>
              <a:rPr lang="en-US" sz="1200" b="0" i="0" u="none" strike="noStrike" kern="1200" baseline="0" dirty="0" smtClean="0">
                <a:solidFill>
                  <a:schemeClr val="tx1"/>
                </a:solidFill>
                <a:effectLst/>
                <a:latin typeface="+mn-lt"/>
                <a:ea typeface="+mn-ea"/>
                <a:cs typeface="+mn-cs"/>
              </a:rPr>
              <a:t> </a:t>
            </a:r>
            <a:r>
              <a:rPr lang="en-GB" dirty="0" smtClean="0">
                <a:latin typeface="Arial" panose="020B0604020202020204" pitchFamily="34" charset="0"/>
              </a:rPr>
              <a:t>A structured exploration of the future using methodologies such as e.g. horizon scanning, scenario planning, futures wheels and 3 Horizons. </a:t>
            </a:r>
            <a:r>
              <a:rPr lang="en-GB" baseline="0" dirty="0" smtClean="0">
                <a:latin typeface="Arial" panose="020B0604020202020204" pitchFamily="34" charset="0"/>
              </a:rPr>
              <a:t> </a:t>
            </a:r>
            <a:r>
              <a:rPr lang="en-GB" dirty="0" smtClean="0">
                <a:latin typeface="Arial" panose="020B0604020202020204" pitchFamily="34" charset="0"/>
              </a:rPr>
              <a:t>These methodologies are used to analyse what’s happening in the external landscape today, and how that could evolve in the future. </a:t>
            </a:r>
            <a:r>
              <a:rPr lang="en-GB" baseline="0" dirty="0" smtClean="0">
                <a:latin typeface="Arial" panose="020B0604020202020204" pitchFamily="34" charset="0"/>
              </a:rPr>
              <a:t> </a:t>
            </a:r>
            <a:r>
              <a:rPr lang="en-GB" dirty="0" smtClean="0">
                <a:latin typeface="Arial" panose="020B0604020202020204" pitchFamily="34" charset="0"/>
              </a:rPr>
              <a:t>It helps us to anticipate plausible possibilities for what the future might be like, and use those insights to make better decisions and formulate ambitious, future-proof </a:t>
            </a:r>
            <a:r>
              <a:rPr lang="en-GB" dirty="0" err="1" smtClean="0">
                <a:latin typeface="Arial" panose="020B0604020202020204" pitchFamily="34" charset="0"/>
              </a:rPr>
              <a:t>strategies.A</a:t>
            </a:r>
            <a:r>
              <a:rPr lang="en-GB" dirty="0" smtClean="0">
                <a:latin typeface="Arial" panose="020B0604020202020204" pitchFamily="34" charset="0"/>
              </a:rPr>
              <a:t> futures process is a laboratory where a group of stakeholders can experiment with ideas, ask big picture “what if?” questions, and test the impact and consequences of potential decisions in a safe space.</a:t>
            </a:r>
          </a:p>
          <a:p>
            <a:pPr rtl="0"/>
            <a:endParaRPr lang="en-US" b="0" dirty="0" smtClean="0">
              <a:effectLst/>
            </a:endParaRPr>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405C9C5C-F3EB-CB4F-8FC7-0630F24D45A5}" type="slidenum">
              <a:rPr lang="en-US" smtClean="0"/>
              <a:t>6</a:t>
            </a:fld>
            <a:endParaRPr lang="en-US"/>
          </a:p>
        </p:txBody>
      </p:sp>
    </p:spTree>
    <p:extLst>
      <p:ext uri="{BB962C8B-B14F-4D97-AF65-F5344CB8AC3E}">
        <p14:creationId xmlns:p14="http://schemas.microsoft.com/office/powerpoint/2010/main" val="5758949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41300" indent="-228600">
              <a:spcBef>
                <a:spcPts val="775"/>
              </a:spcBef>
              <a:buFont typeface="Arial"/>
              <a:buChar char="•"/>
              <a:tabLst>
                <a:tab pos="241300" algn="l"/>
              </a:tabLst>
            </a:pPr>
            <a:r>
              <a:rPr lang="en-GB" sz="1200" spc="-10" dirty="0" smtClean="0">
                <a:solidFill>
                  <a:srgbClr val="585858"/>
                </a:solidFill>
                <a:latin typeface="+mn-lt"/>
                <a:cs typeface="Calibri"/>
              </a:rPr>
              <a:t>Strengthens long-term </a:t>
            </a:r>
            <a:r>
              <a:rPr lang="en-GB" sz="1200" spc="-20" dirty="0" smtClean="0">
                <a:solidFill>
                  <a:srgbClr val="585858"/>
                </a:solidFill>
                <a:latin typeface="+mn-lt"/>
                <a:cs typeface="Calibri"/>
              </a:rPr>
              <a:t>strategic</a:t>
            </a:r>
            <a:r>
              <a:rPr lang="en-GB" sz="1200" spc="35" dirty="0" smtClean="0">
                <a:solidFill>
                  <a:srgbClr val="585858"/>
                </a:solidFill>
                <a:latin typeface="+mn-lt"/>
                <a:cs typeface="Calibri"/>
              </a:rPr>
              <a:t> </a:t>
            </a:r>
            <a:r>
              <a:rPr lang="en-GB" sz="1200" spc="-10" dirty="0" smtClean="0">
                <a:solidFill>
                  <a:srgbClr val="585858"/>
                </a:solidFill>
                <a:latin typeface="+mn-lt"/>
                <a:cs typeface="Calibri"/>
              </a:rPr>
              <a:t>planning</a:t>
            </a:r>
            <a:endParaRPr lang="en-GB" sz="1200" dirty="0" smtClean="0">
              <a:latin typeface="+mn-lt"/>
              <a:cs typeface="Calibri"/>
            </a:endParaRPr>
          </a:p>
          <a:p>
            <a:pPr marL="241300" indent="-228600">
              <a:spcBef>
                <a:spcPts val="675"/>
              </a:spcBef>
              <a:buFont typeface="Arial"/>
              <a:buChar char="•"/>
              <a:tabLst>
                <a:tab pos="241300" algn="l"/>
              </a:tabLst>
            </a:pPr>
            <a:r>
              <a:rPr lang="en-GB" sz="1200" spc="-15" dirty="0" smtClean="0">
                <a:solidFill>
                  <a:srgbClr val="585858"/>
                </a:solidFill>
                <a:latin typeface="+mn-lt"/>
                <a:cs typeface="Calibri"/>
              </a:rPr>
              <a:t>Stimulates product, </a:t>
            </a:r>
            <a:r>
              <a:rPr lang="en-GB" sz="1200" spc="-5" dirty="0" smtClean="0">
                <a:solidFill>
                  <a:srgbClr val="585858"/>
                </a:solidFill>
                <a:latin typeface="+mn-lt"/>
                <a:cs typeface="Calibri"/>
              </a:rPr>
              <a:t>service </a:t>
            </a:r>
            <a:r>
              <a:rPr lang="en-GB" sz="1200" spc="-10" dirty="0" smtClean="0">
                <a:solidFill>
                  <a:srgbClr val="585858"/>
                </a:solidFill>
                <a:latin typeface="+mn-lt"/>
                <a:cs typeface="Calibri"/>
              </a:rPr>
              <a:t>and </a:t>
            </a:r>
            <a:r>
              <a:rPr lang="en-GB" sz="1200" spc="-30" dirty="0" smtClean="0">
                <a:solidFill>
                  <a:srgbClr val="585858"/>
                </a:solidFill>
                <a:latin typeface="+mn-lt"/>
                <a:cs typeface="Calibri"/>
              </a:rPr>
              <a:t>system</a:t>
            </a:r>
            <a:r>
              <a:rPr lang="en-GB" sz="1200" spc="165" dirty="0" smtClean="0">
                <a:solidFill>
                  <a:srgbClr val="585858"/>
                </a:solidFill>
                <a:latin typeface="+mn-lt"/>
                <a:cs typeface="Calibri"/>
              </a:rPr>
              <a:t> </a:t>
            </a:r>
            <a:r>
              <a:rPr lang="en-GB" sz="1200" spc="-15" dirty="0" smtClean="0">
                <a:solidFill>
                  <a:srgbClr val="585858"/>
                </a:solidFill>
                <a:latin typeface="+mn-lt"/>
                <a:cs typeface="Calibri"/>
              </a:rPr>
              <a:t>innovation</a:t>
            </a:r>
            <a:endParaRPr lang="en-GB" sz="1200" dirty="0" smtClean="0">
              <a:latin typeface="+mn-lt"/>
              <a:cs typeface="Calibri"/>
            </a:endParaRPr>
          </a:p>
          <a:p>
            <a:pPr marL="241300" indent="-228600">
              <a:spcBef>
                <a:spcPts val="660"/>
              </a:spcBef>
              <a:buFont typeface="Arial"/>
              <a:buChar char="•"/>
              <a:tabLst>
                <a:tab pos="241300" algn="l"/>
              </a:tabLst>
            </a:pPr>
            <a:r>
              <a:rPr lang="en-GB" sz="1200" spc="-15" dirty="0" smtClean="0">
                <a:solidFill>
                  <a:srgbClr val="585858"/>
                </a:solidFill>
                <a:latin typeface="+mn-lt"/>
                <a:cs typeface="Calibri"/>
              </a:rPr>
              <a:t>Better prepares </a:t>
            </a:r>
            <a:r>
              <a:rPr lang="en-GB" sz="1200" spc="-20" dirty="0" smtClean="0">
                <a:solidFill>
                  <a:srgbClr val="585858"/>
                </a:solidFill>
                <a:latin typeface="+mn-lt"/>
                <a:cs typeface="Calibri"/>
              </a:rPr>
              <a:t>organizations </a:t>
            </a:r>
            <a:r>
              <a:rPr lang="en-GB" sz="1200" spc="-25" dirty="0" smtClean="0">
                <a:solidFill>
                  <a:srgbClr val="585858"/>
                </a:solidFill>
                <a:latin typeface="+mn-lt"/>
                <a:cs typeface="Calibri"/>
              </a:rPr>
              <a:t>for </a:t>
            </a:r>
            <a:r>
              <a:rPr lang="en-GB" sz="1200" spc="-10" dirty="0" smtClean="0">
                <a:solidFill>
                  <a:srgbClr val="585858"/>
                </a:solidFill>
                <a:latin typeface="+mn-lt"/>
                <a:cs typeface="Calibri"/>
              </a:rPr>
              <a:t>emerging</a:t>
            </a:r>
            <a:r>
              <a:rPr lang="en-GB" sz="1200" spc="75" dirty="0" smtClean="0">
                <a:solidFill>
                  <a:srgbClr val="585858"/>
                </a:solidFill>
                <a:latin typeface="+mn-lt"/>
                <a:cs typeface="Calibri"/>
              </a:rPr>
              <a:t> </a:t>
            </a:r>
            <a:r>
              <a:rPr lang="en-GB" sz="1200" spc="-10" dirty="0" smtClean="0">
                <a:solidFill>
                  <a:srgbClr val="585858"/>
                </a:solidFill>
                <a:latin typeface="+mn-lt"/>
                <a:cs typeface="Calibri"/>
              </a:rPr>
              <a:t>trends</a:t>
            </a:r>
            <a:endParaRPr lang="en-GB" sz="1200" dirty="0" smtClean="0">
              <a:latin typeface="+mn-lt"/>
              <a:cs typeface="Calibri"/>
            </a:endParaRPr>
          </a:p>
          <a:p>
            <a:pPr marL="241300" marR="80010" indent="-228600">
              <a:lnSpc>
                <a:spcPts val="3020"/>
              </a:lnSpc>
              <a:spcBef>
                <a:spcPts val="1050"/>
              </a:spcBef>
              <a:buFont typeface="Arial"/>
              <a:buChar char="•"/>
              <a:tabLst>
                <a:tab pos="241300" algn="l"/>
              </a:tabLst>
            </a:pPr>
            <a:r>
              <a:rPr lang="en-GB" sz="1200" spc="-10" dirty="0" smtClean="0">
                <a:solidFill>
                  <a:srgbClr val="585858"/>
                </a:solidFill>
                <a:latin typeface="+mn-lt"/>
                <a:cs typeface="Calibri"/>
              </a:rPr>
              <a:t>Helps build </a:t>
            </a:r>
            <a:r>
              <a:rPr lang="en-GB" sz="1200" spc="-15" dirty="0" smtClean="0">
                <a:solidFill>
                  <a:srgbClr val="585858"/>
                </a:solidFill>
                <a:latin typeface="+mn-lt"/>
                <a:cs typeface="Calibri"/>
              </a:rPr>
              <a:t>future </a:t>
            </a:r>
            <a:r>
              <a:rPr lang="en-GB" sz="1200" spc="-10" dirty="0" smtClean="0">
                <a:solidFill>
                  <a:srgbClr val="585858"/>
                </a:solidFill>
                <a:latin typeface="+mn-lt"/>
                <a:cs typeface="Calibri"/>
              </a:rPr>
              <a:t>visions </a:t>
            </a:r>
            <a:r>
              <a:rPr lang="en-GB" sz="1200" spc="-5" dirty="0" smtClean="0">
                <a:solidFill>
                  <a:srgbClr val="585858"/>
                </a:solidFill>
                <a:latin typeface="+mn-lt"/>
                <a:cs typeface="Calibri"/>
              </a:rPr>
              <a:t>- </a:t>
            </a:r>
            <a:r>
              <a:rPr lang="en-GB" sz="1200" spc="-10" dirty="0" smtClean="0">
                <a:solidFill>
                  <a:srgbClr val="585858"/>
                </a:solidFill>
                <a:latin typeface="+mn-lt"/>
                <a:cs typeface="Calibri"/>
              </a:rPr>
              <a:t>powerful </a:t>
            </a:r>
            <a:r>
              <a:rPr lang="en-GB" sz="1200" spc="-15" dirty="0" smtClean="0">
                <a:solidFill>
                  <a:srgbClr val="585858"/>
                </a:solidFill>
                <a:latin typeface="+mn-lt"/>
                <a:cs typeface="Calibri"/>
              </a:rPr>
              <a:t>illustrations </a:t>
            </a:r>
            <a:r>
              <a:rPr lang="en-GB" sz="1200" spc="-5" dirty="0" smtClean="0">
                <a:solidFill>
                  <a:srgbClr val="585858"/>
                </a:solidFill>
                <a:latin typeface="+mn-lt"/>
                <a:cs typeface="Calibri"/>
              </a:rPr>
              <a:t>of </a:t>
            </a:r>
            <a:r>
              <a:rPr lang="en-GB" sz="1200" spc="-20" dirty="0" smtClean="0">
                <a:solidFill>
                  <a:srgbClr val="585858"/>
                </a:solidFill>
                <a:latin typeface="+mn-lt"/>
                <a:cs typeface="Calibri"/>
              </a:rPr>
              <a:t>overarching </a:t>
            </a:r>
            <a:r>
              <a:rPr lang="en-GB" sz="1200" spc="-10" dirty="0" smtClean="0">
                <a:solidFill>
                  <a:srgbClr val="585858"/>
                </a:solidFill>
                <a:latin typeface="+mn-lt"/>
                <a:cs typeface="Calibri"/>
              </a:rPr>
              <a:t>goals  and </a:t>
            </a:r>
            <a:r>
              <a:rPr lang="en-GB" sz="1200" spc="-15" dirty="0" smtClean="0">
                <a:solidFill>
                  <a:srgbClr val="585858"/>
                </a:solidFill>
                <a:latin typeface="+mn-lt"/>
                <a:cs typeface="Calibri"/>
              </a:rPr>
              <a:t>sustainable</a:t>
            </a:r>
            <a:r>
              <a:rPr lang="en-GB" sz="1200" spc="60" dirty="0" smtClean="0">
                <a:solidFill>
                  <a:srgbClr val="585858"/>
                </a:solidFill>
                <a:latin typeface="+mn-lt"/>
                <a:cs typeface="Calibri"/>
              </a:rPr>
              <a:t> </a:t>
            </a:r>
            <a:r>
              <a:rPr lang="en-GB" sz="1200" spc="-10" dirty="0" smtClean="0">
                <a:solidFill>
                  <a:srgbClr val="585858"/>
                </a:solidFill>
                <a:latin typeface="+mn-lt"/>
                <a:cs typeface="Calibri"/>
              </a:rPr>
              <a:t>solutions</a:t>
            </a:r>
            <a:endParaRPr lang="en-GB" sz="1200" dirty="0" smtClean="0">
              <a:latin typeface="+mn-lt"/>
              <a:cs typeface="Calibri"/>
            </a:endParaRPr>
          </a:p>
          <a:p>
            <a:pPr marL="241300" indent="-228600">
              <a:lnSpc>
                <a:spcPts val="3195"/>
              </a:lnSpc>
              <a:spcBef>
                <a:spcPts val="630"/>
              </a:spcBef>
              <a:buFont typeface="Arial"/>
              <a:buChar char="•"/>
              <a:tabLst>
                <a:tab pos="241300" algn="l"/>
              </a:tabLst>
            </a:pPr>
            <a:r>
              <a:rPr lang="en-GB" sz="1200" spc="-10" dirty="0" smtClean="0">
                <a:solidFill>
                  <a:srgbClr val="585858"/>
                </a:solidFill>
                <a:latin typeface="+mn-lt"/>
                <a:cs typeface="Calibri"/>
              </a:rPr>
              <a:t>Drives </a:t>
            </a:r>
            <a:r>
              <a:rPr lang="en-GB" sz="1200" spc="-20" dirty="0" smtClean="0">
                <a:solidFill>
                  <a:srgbClr val="585858"/>
                </a:solidFill>
                <a:latin typeface="+mn-lt"/>
                <a:cs typeface="Calibri"/>
              </a:rPr>
              <a:t>organizational </a:t>
            </a:r>
            <a:r>
              <a:rPr lang="en-GB" sz="1200" spc="-10" dirty="0" smtClean="0">
                <a:solidFill>
                  <a:srgbClr val="585858"/>
                </a:solidFill>
                <a:latin typeface="+mn-lt"/>
                <a:cs typeface="Calibri"/>
              </a:rPr>
              <a:t>change </a:t>
            </a:r>
            <a:r>
              <a:rPr lang="en-GB" sz="1200" spc="-5" dirty="0" smtClean="0">
                <a:solidFill>
                  <a:srgbClr val="585858"/>
                </a:solidFill>
                <a:latin typeface="+mn-lt"/>
                <a:cs typeface="Calibri"/>
              </a:rPr>
              <a:t>and </a:t>
            </a:r>
            <a:r>
              <a:rPr lang="en-GB" sz="1200" spc="-15" dirty="0" smtClean="0">
                <a:solidFill>
                  <a:srgbClr val="585858"/>
                </a:solidFill>
                <a:latin typeface="+mn-lt"/>
                <a:cs typeface="Calibri"/>
              </a:rPr>
              <a:t>inspires </a:t>
            </a:r>
            <a:r>
              <a:rPr lang="en-GB" sz="1200" spc="-10" dirty="0" smtClean="0">
                <a:solidFill>
                  <a:srgbClr val="585858"/>
                </a:solidFill>
                <a:latin typeface="+mn-lt"/>
                <a:cs typeface="Calibri"/>
              </a:rPr>
              <a:t>new </a:t>
            </a:r>
            <a:r>
              <a:rPr lang="en-GB" sz="1200" spc="-5" dirty="0" smtClean="0">
                <a:solidFill>
                  <a:srgbClr val="585858"/>
                </a:solidFill>
                <a:latin typeface="+mn-lt"/>
                <a:cs typeface="Calibri"/>
              </a:rPr>
              <a:t>ideas </a:t>
            </a:r>
            <a:r>
              <a:rPr lang="en-GB" sz="1200" spc="-15" dirty="0" smtClean="0">
                <a:solidFill>
                  <a:srgbClr val="585858"/>
                </a:solidFill>
                <a:latin typeface="+mn-lt"/>
                <a:cs typeface="Calibri"/>
              </a:rPr>
              <a:t>through</a:t>
            </a:r>
            <a:r>
              <a:rPr lang="en-GB" sz="1200" spc="280" dirty="0" smtClean="0">
                <a:solidFill>
                  <a:srgbClr val="585858"/>
                </a:solidFill>
                <a:latin typeface="+mn-lt"/>
                <a:cs typeface="Calibri"/>
              </a:rPr>
              <a:t> </a:t>
            </a:r>
            <a:r>
              <a:rPr lang="en-GB" sz="1200" spc="-10" dirty="0" smtClean="0">
                <a:solidFill>
                  <a:srgbClr val="585858"/>
                </a:solidFill>
                <a:latin typeface="+mn-lt"/>
                <a:cs typeface="Calibri"/>
              </a:rPr>
              <a:t>dialogue</a:t>
            </a:r>
            <a:endParaRPr lang="en-GB" sz="1200" dirty="0" smtClean="0">
              <a:latin typeface="+mn-lt"/>
              <a:cs typeface="Calibri"/>
            </a:endParaRPr>
          </a:p>
          <a:p>
            <a:pPr marL="241300">
              <a:lnSpc>
                <a:spcPts val="3195"/>
              </a:lnSpc>
            </a:pPr>
            <a:r>
              <a:rPr lang="en-GB" sz="1200" spc="-10" dirty="0" smtClean="0">
                <a:solidFill>
                  <a:srgbClr val="585858"/>
                </a:solidFill>
                <a:latin typeface="+mn-lt"/>
                <a:cs typeface="Calibri"/>
              </a:rPr>
              <a:t>and</a:t>
            </a:r>
            <a:r>
              <a:rPr lang="en-GB" sz="1200" dirty="0" smtClean="0">
                <a:solidFill>
                  <a:srgbClr val="585858"/>
                </a:solidFill>
                <a:latin typeface="+mn-lt"/>
                <a:cs typeface="Calibri"/>
              </a:rPr>
              <a:t> </a:t>
            </a:r>
            <a:r>
              <a:rPr lang="en-GB" sz="1200" spc="-20" dirty="0" smtClean="0">
                <a:solidFill>
                  <a:srgbClr val="585858"/>
                </a:solidFill>
                <a:latin typeface="+mn-lt"/>
                <a:cs typeface="Calibri"/>
              </a:rPr>
              <a:t>convening</a:t>
            </a:r>
            <a:endParaRPr lang="en-GB" sz="1200" dirty="0" smtClean="0">
              <a:latin typeface="+mn-lt"/>
              <a:cs typeface="Calibri"/>
            </a:endParaRPr>
          </a:p>
          <a:p>
            <a:pPr marL="241300" indent="-228600">
              <a:spcBef>
                <a:spcPts val="660"/>
              </a:spcBef>
              <a:buFont typeface="Arial"/>
              <a:buChar char="•"/>
              <a:tabLst>
                <a:tab pos="241300" algn="l"/>
              </a:tabLst>
            </a:pPr>
            <a:r>
              <a:rPr lang="en-GB" sz="1200" spc="-5" dirty="0" smtClean="0">
                <a:solidFill>
                  <a:srgbClr val="585858"/>
                </a:solidFill>
                <a:latin typeface="+mn-lt"/>
                <a:cs typeface="Calibri"/>
              </a:rPr>
              <a:t>Brings </a:t>
            </a:r>
            <a:r>
              <a:rPr lang="en-GB" sz="1200" spc="-15" dirty="0" smtClean="0">
                <a:solidFill>
                  <a:srgbClr val="585858"/>
                </a:solidFill>
                <a:latin typeface="+mn-lt"/>
                <a:cs typeface="Calibri"/>
              </a:rPr>
              <a:t>greater </a:t>
            </a:r>
            <a:r>
              <a:rPr lang="en-GB" sz="1200" spc="-20" dirty="0" smtClean="0">
                <a:solidFill>
                  <a:srgbClr val="585858"/>
                </a:solidFill>
                <a:latin typeface="+mn-lt"/>
                <a:cs typeface="Calibri"/>
              </a:rPr>
              <a:t>understanding </a:t>
            </a:r>
            <a:r>
              <a:rPr lang="en-GB" sz="1200" spc="-5" dirty="0" smtClean="0">
                <a:solidFill>
                  <a:srgbClr val="585858"/>
                </a:solidFill>
                <a:latin typeface="+mn-lt"/>
                <a:cs typeface="Calibri"/>
              </a:rPr>
              <a:t>of </a:t>
            </a:r>
            <a:r>
              <a:rPr lang="en-GB" sz="1200" spc="-15" dirty="0" smtClean="0">
                <a:solidFill>
                  <a:srgbClr val="585858"/>
                </a:solidFill>
                <a:latin typeface="+mn-lt"/>
                <a:cs typeface="Calibri"/>
              </a:rPr>
              <a:t>relevance </a:t>
            </a:r>
            <a:r>
              <a:rPr lang="en-GB" sz="1200" spc="-5" dirty="0" smtClean="0">
                <a:solidFill>
                  <a:srgbClr val="585858"/>
                </a:solidFill>
                <a:latin typeface="+mn-lt"/>
                <a:cs typeface="Calibri"/>
              </a:rPr>
              <a:t>of</a:t>
            </a:r>
            <a:r>
              <a:rPr lang="en-GB" sz="1200" spc="100" dirty="0" smtClean="0">
                <a:solidFill>
                  <a:srgbClr val="585858"/>
                </a:solidFill>
                <a:latin typeface="+mn-lt"/>
                <a:cs typeface="Calibri"/>
              </a:rPr>
              <a:t> </a:t>
            </a:r>
            <a:r>
              <a:rPr lang="en-GB" sz="1200" spc="-15" dirty="0" smtClean="0">
                <a:solidFill>
                  <a:srgbClr val="585858"/>
                </a:solidFill>
                <a:latin typeface="+mn-lt"/>
                <a:cs typeface="Calibri"/>
              </a:rPr>
              <a:t>sustainability</a:t>
            </a:r>
            <a:endParaRPr lang="en-GB" sz="1200" dirty="0" smtClean="0">
              <a:latin typeface="+mn-lt"/>
              <a:cs typeface="Calibri"/>
            </a:endParaRPr>
          </a:p>
          <a:p>
            <a:endParaRPr lang="en-US" dirty="0"/>
          </a:p>
        </p:txBody>
      </p:sp>
      <p:sp>
        <p:nvSpPr>
          <p:cNvPr id="4" name="Slide Number Placeholder 3"/>
          <p:cNvSpPr>
            <a:spLocks noGrp="1"/>
          </p:cNvSpPr>
          <p:nvPr>
            <p:ph type="sldNum" sz="quarter" idx="10"/>
          </p:nvPr>
        </p:nvSpPr>
        <p:spPr/>
        <p:txBody>
          <a:bodyPr/>
          <a:lstStyle/>
          <a:p>
            <a:fld id="{405C9C5C-F3EB-CB4F-8FC7-0630F24D45A5}" type="slidenum">
              <a:rPr lang="en-US" smtClean="0"/>
              <a:t>7</a:t>
            </a:fld>
            <a:endParaRPr lang="en-US"/>
          </a:p>
        </p:txBody>
      </p:sp>
    </p:spTree>
    <p:extLst>
      <p:ext uri="{BB962C8B-B14F-4D97-AF65-F5344CB8AC3E}">
        <p14:creationId xmlns:p14="http://schemas.microsoft.com/office/powerpoint/2010/main" val="8394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mn-lt"/>
                <a:ea typeface="+mn-ea"/>
                <a:cs typeface="+mn-cs"/>
              </a:rPr>
              <a:t>We have used this approach to iterate four scenarios for fashion and nature in 2030: Living with Less, Hyper-Hype, Safety Race and Chaos Embrace. Each of the scenarios has pros and cons, different scenarios will resonate differently with different people. They are not precise or specific portrayals (nature and humans are never static), but instead offer a range of plausible situations that are familiar enough to be easily understood and provocative enough to encourage critical consideration of our current activities, commitments and intentions. They seek to inform and agitate fashion’s professional and academic practices to enable a range of participants to diversify decision-making and to inspire imaginative thinking, bringing new possibilities to light. </a:t>
            </a:r>
            <a:endParaRPr lang="en-US" dirty="0"/>
          </a:p>
        </p:txBody>
      </p:sp>
      <p:sp>
        <p:nvSpPr>
          <p:cNvPr id="4" name="Slide Number Placeholder 3"/>
          <p:cNvSpPr>
            <a:spLocks noGrp="1"/>
          </p:cNvSpPr>
          <p:nvPr>
            <p:ph type="sldNum" sz="quarter" idx="10"/>
          </p:nvPr>
        </p:nvSpPr>
        <p:spPr/>
        <p:txBody>
          <a:bodyPr/>
          <a:lstStyle/>
          <a:p>
            <a:fld id="{405C9C5C-F3EB-CB4F-8FC7-0630F24D45A5}" type="slidenum">
              <a:rPr lang="en-US" smtClean="0"/>
              <a:t>8</a:t>
            </a:fld>
            <a:endParaRPr lang="en-US"/>
          </a:p>
        </p:txBody>
      </p:sp>
    </p:spTree>
    <p:extLst>
      <p:ext uri="{BB962C8B-B14F-4D97-AF65-F5344CB8AC3E}">
        <p14:creationId xmlns:p14="http://schemas.microsoft.com/office/powerpoint/2010/main" val="21008659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Keywords: </a:t>
            </a:r>
            <a:r>
              <a:rPr lang="en-GB" dirty="0" smtClean="0"/>
              <a:t>Trust;</a:t>
            </a:r>
            <a:r>
              <a:rPr lang="en-GB" baseline="0" dirty="0" smtClean="0"/>
              <a:t> </a:t>
            </a:r>
            <a:r>
              <a:rPr lang="en-GB" dirty="0" smtClean="0"/>
              <a:t>Collaboration;</a:t>
            </a:r>
            <a:r>
              <a:rPr lang="en-GB" baseline="0" dirty="0" smtClean="0"/>
              <a:t> </a:t>
            </a:r>
            <a:r>
              <a:rPr lang="en-GB" dirty="0" smtClean="0"/>
              <a:t>Community;</a:t>
            </a:r>
            <a:r>
              <a:rPr lang="en-GB" baseline="0" dirty="0" smtClean="0"/>
              <a:t> </a:t>
            </a:r>
            <a:r>
              <a:rPr lang="en-GB" dirty="0" smtClean="0"/>
              <a:t>Citizen power;</a:t>
            </a:r>
            <a:r>
              <a:rPr lang="en-GB" baseline="0" dirty="0" smtClean="0"/>
              <a:t> </a:t>
            </a:r>
            <a:r>
              <a:rPr lang="en-GB" dirty="0" smtClean="0"/>
              <a:t>Connected;</a:t>
            </a:r>
            <a:r>
              <a:rPr lang="en-GB" baseline="0" dirty="0" smtClean="0"/>
              <a:t> </a:t>
            </a:r>
            <a:r>
              <a:rPr lang="en-GB" dirty="0" smtClean="0"/>
              <a:t>Peer-to-peer;</a:t>
            </a:r>
            <a:r>
              <a:rPr lang="en-GB" baseline="0" dirty="0" smtClean="0"/>
              <a:t> </a:t>
            </a:r>
            <a:r>
              <a:rPr lang="en-GB" dirty="0" smtClean="0"/>
              <a:t>D.I.T. (do it together);</a:t>
            </a:r>
            <a:r>
              <a:rPr lang="en-GB" baseline="0" dirty="0" smtClean="0"/>
              <a:t> </a:t>
            </a:r>
            <a:r>
              <a:rPr lang="en-GB" dirty="0" smtClean="0"/>
              <a:t>Resale;</a:t>
            </a:r>
            <a:r>
              <a:rPr lang="en-GB" baseline="0" dirty="0" smtClean="0"/>
              <a:t> </a:t>
            </a:r>
            <a:r>
              <a:rPr lang="en-GB" dirty="0" smtClean="0"/>
              <a:t>Sufficiency</a:t>
            </a:r>
          </a:p>
          <a:p>
            <a:endParaRPr lang="en-US" dirty="0"/>
          </a:p>
        </p:txBody>
      </p:sp>
      <p:sp>
        <p:nvSpPr>
          <p:cNvPr id="4" name="Slide Number Placeholder 3"/>
          <p:cNvSpPr>
            <a:spLocks noGrp="1"/>
          </p:cNvSpPr>
          <p:nvPr>
            <p:ph type="sldNum" sz="quarter" idx="10"/>
          </p:nvPr>
        </p:nvSpPr>
        <p:spPr/>
        <p:txBody>
          <a:bodyPr/>
          <a:lstStyle/>
          <a:p>
            <a:fld id="{405C9C5C-F3EB-CB4F-8FC7-0630F24D45A5}" type="slidenum">
              <a:rPr lang="en-US" smtClean="0"/>
              <a:t>9</a:t>
            </a:fld>
            <a:endParaRPr lang="en-US"/>
          </a:p>
        </p:txBody>
      </p:sp>
    </p:spTree>
    <p:extLst>
      <p:ext uri="{BB962C8B-B14F-4D97-AF65-F5344CB8AC3E}">
        <p14:creationId xmlns:p14="http://schemas.microsoft.com/office/powerpoint/2010/main" val="579795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14DDD76-F380-5241-B631-4A036E9063AC}" type="datetimeFigureOut">
              <a:rPr lang="en-US" smtClean="0"/>
              <a:t>5/13/2019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59263-3380-D444-8B6D-5D3CAE82347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4DDD76-F380-5241-B631-4A036E9063AC}" type="datetimeFigureOut">
              <a:rPr lang="en-US" smtClean="0"/>
              <a:t>5/13/2019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859263-3380-D444-8B6D-5D3CAE82347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4DDD76-F380-5241-B631-4A036E9063AC}" type="datetimeFigureOut">
              <a:rPr lang="en-US" smtClean="0"/>
              <a:t>5/13/2019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859263-3380-D444-8B6D-5D3CAE82347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rgbClr val="355154"/>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chemeClr val="bg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bg2"/>
                </a:solidFill>
              </a:defRPr>
            </a:lvl1pPr>
          </a:lstStyle>
          <a:p>
            <a:fld id="{D14DDD76-F380-5241-B631-4A036E9063AC}" type="datetimeFigureOut">
              <a:rPr lang="en-US" smtClean="0"/>
              <a:pPr/>
              <a:t>5/13/2019</a:t>
            </a:fld>
            <a:endParaRPr lang="en-US"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2B859263-3380-D444-8B6D-5D3CAE82347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Title Slid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chemeClr val="bg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bg2"/>
                </a:solidFill>
              </a:defRPr>
            </a:lvl1pPr>
          </a:lstStyle>
          <a:p>
            <a:fld id="{D14DDD76-F380-5241-B631-4A036E9063AC}" type="datetimeFigureOut">
              <a:rPr lang="en-US" smtClean="0"/>
              <a:pPr/>
              <a:t>5/13/2019</a:t>
            </a:fld>
            <a:endParaRPr lang="en-US"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2B859263-3380-D444-8B6D-5D3CAE82347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cenario">
    <p:spTree>
      <p:nvGrpSpPr>
        <p:cNvPr id="1" name=""/>
        <p:cNvGrpSpPr/>
        <p:nvPr/>
      </p:nvGrpSpPr>
      <p:grpSpPr>
        <a:xfrm>
          <a:off x="0" y="0"/>
          <a:ext cx="0" cy="0"/>
          <a:chOff x="0" y="0"/>
          <a:chExt cx="0" cy="0"/>
        </a:xfrm>
      </p:grpSpPr>
      <p:sp>
        <p:nvSpPr>
          <p:cNvPr id="2" name="Title 1"/>
          <p:cNvSpPr>
            <a:spLocks noGrp="1"/>
          </p:cNvSpPr>
          <p:nvPr>
            <p:ph type="title"/>
          </p:nvPr>
        </p:nvSpPr>
        <p:spPr>
          <a:xfrm>
            <a:off x="1991360" y="365125"/>
            <a:ext cx="9362440" cy="1325563"/>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14DDD76-F380-5241-B631-4A036E9063AC}" type="datetimeFigureOut">
              <a:rPr lang="en-US" smtClean="0"/>
              <a:t>5/13/2019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859263-3380-D444-8B6D-5D3CAE823479}" type="slidenum">
              <a:rPr lang="en-US" smtClean="0"/>
              <a:t>‹#›</a:t>
            </a:fld>
            <a:endParaRPr lang="en-US"/>
          </a:p>
        </p:txBody>
      </p:sp>
      <p:sp>
        <p:nvSpPr>
          <p:cNvPr id="9" name="Picture Placeholder 8"/>
          <p:cNvSpPr>
            <a:spLocks noGrp="1"/>
          </p:cNvSpPr>
          <p:nvPr>
            <p:ph type="pic" sz="quarter" idx="13"/>
          </p:nvPr>
        </p:nvSpPr>
        <p:spPr>
          <a:xfrm>
            <a:off x="6162675" y="1825625"/>
            <a:ext cx="5191125" cy="4351338"/>
          </a:xfrm>
        </p:spPr>
        <p:txBody>
          <a:bodyPr/>
          <a:lstStyle/>
          <a:p>
            <a:r>
              <a:rPr lang="en-US" smtClean="0"/>
              <a:t>Drag picture to placeholder or click icon to add</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14DDD76-F380-5241-B631-4A036E9063AC}" type="datetimeFigureOut">
              <a:rPr lang="en-US" smtClean="0"/>
              <a:t>5/13/2019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59263-3380-D444-8B6D-5D3CAE82347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4DDD76-F380-5241-B631-4A036E9063AC}" type="datetimeFigureOut">
              <a:rPr lang="en-US" smtClean="0"/>
              <a:t>5/13/2019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59263-3380-D444-8B6D-5D3CAE82347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14DDD76-F380-5241-B631-4A036E9063AC}" type="datetimeFigureOut">
              <a:rPr lang="en-US" smtClean="0"/>
              <a:t>5/13/2019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859263-3380-D444-8B6D-5D3CAE82347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14DDD76-F380-5241-B631-4A036E9063AC}" type="datetimeFigureOut">
              <a:rPr lang="en-US" smtClean="0"/>
              <a:t>5/13/2019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859263-3380-D444-8B6D-5D3CAE82347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4DDD76-F380-5241-B631-4A036E9063AC}" type="datetimeFigureOut">
              <a:rPr lang="en-US" smtClean="0"/>
              <a:t>5/13/2019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859263-3380-D444-8B6D-5D3CAE82347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BrownStd" charset="0"/>
                <a:ea typeface="BrownStd" charset="0"/>
                <a:cs typeface="BrownStd" charset="0"/>
              </a:defRPr>
            </a:lvl1pPr>
          </a:lstStyle>
          <a:p>
            <a:fld id="{D14DDD76-F380-5241-B631-4A036E9063AC}" type="datetimeFigureOut">
              <a:rPr lang="en-US" smtClean="0"/>
              <a:pPr/>
              <a:t>5/13/2019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BrownStd" charset="0"/>
                <a:ea typeface="BrownStd" charset="0"/>
                <a:cs typeface="BrownStd" charset="0"/>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BrownStd" charset="0"/>
                <a:ea typeface="BrownStd" charset="0"/>
                <a:cs typeface="BrownStd" charset="0"/>
              </a:defRPr>
            </a:lvl1pPr>
          </a:lstStyle>
          <a:p>
            <a:fld id="{2B859263-3380-D444-8B6D-5D3CAE823479}" type="slidenum">
              <a:rPr lang="en-US" smtClean="0"/>
              <a:pPr/>
              <a:t>‹#›</a:t>
            </a:fld>
            <a:endParaRPr lang="en-US" dirty="0"/>
          </a:p>
        </p:txBody>
      </p:sp>
    </p:spTree>
    <p:extLst>
      <p:ext uri="{BB962C8B-B14F-4D97-AF65-F5344CB8AC3E}">
        <p14:creationId xmlns:p14="http://schemas.microsoft.com/office/powerpoint/2010/main" val="900197178"/>
      </p:ext>
    </p:extLst>
  </p:cSld>
  <p:clrMap bg1="lt1" tx1="dk1" bg2="lt2" tx2="dk2" accent1="accent1" accent2="accent2" accent3="accent3" accent4="accent4" accent5="accent5" accent6="accent6" hlink="hlink" folHlink="folHlink"/>
  <p:sldLayoutIdLst>
    <p:sldLayoutId id="2147483661" r:id="rId1"/>
    <p:sldLayoutId id="2147483670" r:id="rId2"/>
    <p:sldLayoutId id="2147483671" r:id="rId3"/>
    <p:sldLayoutId id="2147483664" r:id="rId4"/>
    <p:sldLayoutId id="2147483662" r:id="rId5"/>
    <p:sldLayoutId id="2147483663" r:id="rId6"/>
    <p:sldLayoutId id="2147483665" r:id="rId7"/>
    <p:sldLayoutId id="2147483666" r:id="rId8"/>
    <p:sldLayoutId id="2147483667" r:id="rId9"/>
    <p:sldLayoutId id="2147483668" r:id="rId10"/>
    <p:sldLayoutId id="2147483669" r:id="rId11"/>
  </p:sldLayoutIdLst>
  <p:txStyles>
    <p:titleStyle>
      <a:lvl1pPr algn="l" defTabSz="914400" rtl="0" eaLnBrk="1" latinLnBrk="0" hangingPunct="1">
        <a:lnSpc>
          <a:spcPct val="90000"/>
        </a:lnSpc>
        <a:spcBef>
          <a:spcPct val="0"/>
        </a:spcBef>
        <a:buNone/>
        <a:defRPr sz="4400" kern="1200">
          <a:solidFill>
            <a:schemeClr val="tx1"/>
          </a:solidFill>
          <a:latin typeface="BrownStd" charset="0"/>
          <a:ea typeface="BrownStd" charset="0"/>
          <a:cs typeface="BrownStd"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BrownStd" charset="0"/>
          <a:ea typeface="BrownStd" charset="0"/>
          <a:cs typeface="BrownStd"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BrownStd" charset="0"/>
          <a:ea typeface="BrownStd" charset="0"/>
          <a:cs typeface="BrownStd"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BrownStd" charset="0"/>
          <a:ea typeface="BrownStd" charset="0"/>
          <a:cs typeface="BrownStd"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BrownStd" charset="0"/>
          <a:ea typeface="BrownStd" charset="0"/>
          <a:cs typeface="BrownStd"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BrownStd" charset="0"/>
          <a:ea typeface="BrownStd" charset="0"/>
          <a:cs typeface="BrownStd"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D475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bg1"/>
                </a:solidFill>
                <a:latin typeface="Al Bayan Plain" charset="-78"/>
                <a:ea typeface="Al Bayan Plain" charset="-78"/>
                <a:cs typeface="Al Bayan Plain" charset="-78"/>
              </a:rPr>
              <a:t>FASHION FUTURES 2030</a:t>
            </a:r>
            <a:endParaRPr lang="en-US" dirty="0">
              <a:solidFill>
                <a:schemeClr val="bg1"/>
              </a:solidFill>
              <a:latin typeface="Al Bayan Plain" charset="-78"/>
              <a:ea typeface="Al Bayan Plain" charset="-78"/>
              <a:cs typeface="Al Bayan Plain" charset="-78"/>
            </a:endParaRPr>
          </a:p>
        </p:txBody>
      </p:sp>
      <p:pic>
        <p:nvPicPr>
          <p:cNvPr id="4" name="Picture 3"/>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t="6682"/>
          <a:stretch/>
        </p:blipFill>
        <p:spPr>
          <a:xfrm>
            <a:off x="920750" y="3730097"/>
            <a:ext cx="10350500" cy="1007373"/>
          </a:xfrm>
          <a:prstGeom prst="rect">
            <a:avLst/>
          </a:prstGeom>
        </p:spPr>
      </p:pic>
    </p:spTree>
    <p:extLst>
      <p:ext uri="{BB962C8B-B14F-4D97-AF65-F5344CB8AC3E}">
        <p14:creationId xmlns:p14="http://schemas.microsoft.com/office/powerpoint/2010/main" val="2043587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18921951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7929686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3848" y="0"/>
            <a:ext cx="6858000" cy="6858000"/>
          </a:xfrm>
          <a:prstGeom prst="rect">
            <a:avLst/>
          </a:prstGeom>
        </p:spPr>
      </p:pic>
    </p:spTree>
    <p:extLst>
      <p:ext uri="{BB962C8B-B14F-4D97-AF65-F5344CB8AC3E}">
        <p14:creationId xmlns:p14="http://schemas.microsoft.com/office/powerpoint/2010/main" val="10096363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2D475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200" dirty="0">
                <a:solidFill>
                  <a:schemeClr val="bg1"/>
                </a:solidFill>
                <a:latin typeface="Al Bayan Plain" charset="-78"/>
                <a:ea typeface="Al Bayan Plain" charset="-78"/>
                <a:cs typeface="Al Bayan Plain" charset="-78"/>
              </a:rPr>
              <a:t>f</a:t>
            </a:r>
            <a:r>
              <a:rPr lang="en-US" sz="3200" dirty="0" smtClean="0">
                <a:solidFill>
                  <a:schemeClr val="bg1"/>
                </a:solidFill>
                <a:latin typeface="Al Bayan Plain" charset="-78"/>
                <a:ea typeface="Al Bayan Plain" charset="-78"/>
                <a:cs typeface="Al Bayan Plain" charset="-78"/>
              </a:rPr>
              <a:t>f2030.h5mag.com/scenarios</a:t>
            </a:r>
            <a:endParaRPr lang="en-US" sz="3200" dirty="0">
              <a:solidFill>
                <a:schemeClr val="bg1"/>
              </a:solidFill>
              <a:latin typeface="Al Bayan Plain" charset="-78"/>
              <a:ea typeface="Al Bayan Plain" charset="-78"/>
              <a:cs typeface="Al Bayan Plain" charset="-78"/>
            </a:endParaRPr>
          </a:p>
        </p:txBody>
      </p:sp>
      <p:pic>
        <p:nvPicPr>
          <p:cNvPr id="4" name="Picture 3"/>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t="6682"/>
          <a:stretch/>
        </p:blipFill>
        <p:spPr>
          <a:xfrm>
            <a:off x="920750" y="3730097"/>
            <a:ext cx="10350500" cy="1007373"/>
          </a:xfrm>
          <a:prstGeom prst="rect">
            <a:avLst/>
          </a:prstGeom>
        </p:spPr>
      </p:pic>
    </p:spTree>
    <p:extLst>
      <p:ext uri="{BB962C8B-B14F-4D97-AF65-F5344CB8AC3E}">
        <p14:creationId xmlns:p14="http://schemas.microsoft.com/office/powerpoint/2010/main" val="481562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6" name="Picture 15"/>
          <p:cNvPicPr>
            <a:picLocks noChangeAspect="1"/>
          </p:cNvPicPr>
          <p:nvPr/>
        </p:nvPicPr>
        <p:blipFill>
          <a:blip r:embed="rId3"/>
          <a:stretch>
            <a:fillRect/>
          </a:stretch>
        </p:blipFill>
        <p:spPr>
          <a:xfrm>
            <a:off x="2142129" y="779150"/>
            <a:ext cx="7669202" cy="5462624"/>
          </a:xfrm>
          <a:prstGeom prst="rect">
            <a:avLst/>
          </a:prstGeom>
        </p:spPr>
      </p:pic>
    </p:spTree>
    <p:extLst>
      <p:ext uri="{BB962C8B-B14F-4D97-AF65-F5344CB8AC3E}">
        <p14:creationId xmlns:p14="http://schemas.microsoft.com/office/powerpoint/2010/main" val="1112255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5322" y="365125"/>
            <a:ext cx="9362440" cy="1325563"/>
          </a:xfrm>
        </p:spPr>
        <p:txBody>
          <a:bodyPr/>
          <a:lstStyle/>
          <a:p>
            <a:r>
              <a:rPr lang="en-US" b="1" dirty="0" smtClean="0">
                <a:latin typeface="Al Bayan Plain" charset="-78"/>
                <a:ea typeface="Al Bayan Plain" charset="-78"/>
                <a:cs typeface="Al Bayan Plain" charset="-78"/>
              </a:rPr>
              <a:t>THE PRESENT DAY</a:t>
            </a:r>
            <a:endParaRPr lang="en-US" b="1" dirty="0">
              <a:latin typeface="Al Bayan Plain" charset="-78"/>
              <a:ea typeface="Al Bayan Plain" charset="-78"/>
              <a:cs typeface="Al Bayan Plain" charset="-78"/>
            </a:endParaRPr>
          </a:p>
        </p:txBody>
      </p:sp>
      <p:sp>
        <p:nvSpPr>
          <p:cNvPr id="3" name="Content Placeholder 2"/>
          <p:cNvSpPr>
            <a:spLocks noGrp="1"/>
          </p:cNvSpPr>
          <p:nvPr>
            <p:ph sz="half" idx="1"/>
          </p:nvPr>
        </p:nvSpPr>
        <p:spPr>
          <a:xfrm>
            <a:off x="4432852" y="1825625"/>
            <a:ext cx="7089113" cy="4351338"/>
          </a:xfrm>
        </p:spPr>
        <p:txBody>
          <a:bodyPr>
            <a:normAutofit/>
          </a:bodyPr>
          <a:lstStyle/>
          <a:p>
            <a:pPr marL="0" indent="0">
              <a:buNone/>
            </a:pPr>
            <a:r>
              <a:rPr lang="en-US" dirty="0">
                <a:latin typeface="Al Bayan Plain" charset="-78"/>
                <a:ea typeface="Al Bayan Plain" charset="-78"/>
                <a:cs typeface="Al Bayan Plain" charset="-78"/>
              </a:rPr>
              <a:t>We are part of the biggest change that humans have ever instigated</a:t>
            </a:r>
            <a:r>
              <a:rPr lang="en-US" dirty="0" smtClean="0">
                <a:latin typeface="Al Bayan Plain" charset="-78"/>
                <a:ea typeface="Al Bayan Plain" charset="-78"/>
                <a:cs typeface="Al Bayan Plain" charset="-78"/>
              </a:rPr>
              <a:t>.</a:t>
            </a:r>
          </a:p>
          <a:p>
            <a:pPr marL="0" indent="0">
              <a:buNone/>
            </a:pPr>
            <a:endParaRPr lang="en-US" dirty="0">
              <a:latin typeface="Al Bayan Plain" charset="-78"/>
              <a:ea typeface="Al Bayan Plain" charset="-78"/>
              <a:cs typeface="Al Bayan Plain" charset="-78"/>
            </a:endParaRPr>
          </a:p>
          <a:p>
            <a:pPr marL="0" indent="0">
              <a:buNone/>
            </a:pPr>
            <a:r>
              <a:rPr lang="en-US" dirty="0" smtClean="0">
                <a:latin typeface="Al Bayan Plain" charset="-78"/>
                <a:ea typeface="Al Bayan Plain" charset="-78"/>
                <a:cs typeface="Al Bayan Plain" charset="-78"/>
              </a:rPr>
              <a:t>Our </a:t>
            </a:r>
            <a:r>
              <a:rPr lang="en-US" dirty="0">
                <a:latin typeface="Al Bayan Plain" charset="-78"/>
                <a:ea typeface="Al Bayan Plain" charset="-78"/>
                <a:cs typeface="Al Bayan Plain" charset="-78"/>
              </a:rPr>
              <a:t>anthropocentric </a:t>
            </a:r>
            <a:r>
              <a:rPr lang="en-US" dirty="0" err="1">
                <a:latin typeface="Al Bayan Plain" charset="-78"/>
                <a:ea typeface="Al Bayan Plain" charset="-78"/>
                <a:cs typeface="Al Bayan Plain" charset="-78"/>
              </a:rPr>
              <a:t>behaviour</a:t>
            </a:r>
            <a:r>
              <a:rPr lang="en-US" dirty="0">
                <a:latin typeface="Al Bayan Plain" charset="-78"/>
                <a:ea typeface="Al Bayan Plain" charset="-78"/>
                <a:cs typeface="Al Bayan Plain" charset="-78"/>
              </a:rPr>
              <a:t> exemplifies ways of thinking and living that are unprecedented in their consequences to humanity. </a:t>
            </a:r>
            <a:endParaRPr lang="en-US" dirty="0" smtClean="0">
              <a:latin typeface="Al Bayan Plain" charset="-78"/>
              <a:ea typeface="Al Bayan Plain" charset="-78"/>
              <a:cs typeface="Al Bayan Plain" charset="-78"/>
            </a:endParaRPr>
          </a:p>
          <a:p>
            <a:pPr marL="0" indent="0">
              <a:buNone/>
            </a:pPr>
            <a:endParaRPr lang="en-US" dirty="0" smtClean="0">
              <a:latin typeface="Al Bayan Plain" charset="-78"/>
              <a:ea typeface="Al Bayan Plain" charset="-78"/>
              <a:cs typeface="Al Bayan Plain" charset="-78"/>
            </a:endParaRPr>
          </a:p>
          <a:p>
            <a:pPr marL="0" indent="0">
              <a:buNone/>
            </a:pPr>
            <a:endParaRPr lang="en-US" dirty="0">
              <a:latin typeface="Al Bayan Plain" charset="-78"/>
              <a:ea typeface="Al Bayan Plain" charset="-78"/>
              <a:cs typeface="Al Bayan Plain"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322" y="1690688"/>
            <a:ext cx="3189356" cy="4729990"/>
          </a:xfrm>
          <a:prstGeom prst="rect">
            <a:avLst/>
          </a:prstGeom>
        </p:spPr>
      </p:pic>
    </p:spTree>
    <p:extLst>
      <p:ext uri="{BB962C8B-B14F-4D97-AF65-F5344CB8AC3E}">
        <p14:creationId xmlns:p14="http://schemas.microsoft.com/office/powerpoint/2010/main" val="10995766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7760" y="500062"/>
            <a:ext cx="9362440" cy="1325563"/>
          </a:xfrm>
        </p:spPr>
        <p:txBody>
          <a:bodyPr/>
          <a:lstStyle/>
          <a:p>
            <a:r>
              <a:rPr lang="en-US" b="1" dirty="0" smtClean="0">
                <a:latin typeface="Al Bayan Plain" charset="-78"/>
                <a:ea typeface="Al Bayan Plain" charset="-78"/>
                <a:cs typeface="Al Bayan Plain" charset="-78"/>
              </a:rPr>
              <a:t>TIME FOR RADICAL ACTION</a:t>
            </a:r>
            <a:endParaRPr lang="en-US" b="1" dirty="0">
              <a:latin typeface="Al Bayan Plain" charset="-78"/>
              <a:ea typeface="Al Bayan Plain" charset="-78"/>
              <a:cs typeface="Al Bayan Plain" charset="-78"/>
            </a:endParaRPr>
          </a:p>
        </p:txBody>
      </p:sp>
      <p:sp>
        <p:nvSpPr>
          <p:cNvPr id="3" name="Content Placeholder 2"/>
          <p:cNvSpPr>
            <a:spLocks noGrp="1"/>
          </p:cNvSpPr>
          <p:nvPr>
            <p:ph sz="half" idx="1"/>
          </p:nvPr>
        </p:nvSpPr>
        <p:spPr>
          <a:xfrm>
            <a:off x="1127760" y="1825625"/>
            <a:ext cx="3344849" cy="4351338"/>
          </a:xfrm>
        </p:spPr>
        <p:txBody>
          <a:bodyPr>
            <a:normAutofit/>
          </a:bodyPr>
          <a:lstStyle/>
          <a:p>
            <a:pPr marL="0" indent="0">
              <a:buNone/>
            </a:pPr>
            <a:r>
              <a:rPr lang="en-US" dirty="0" smtClean="0">
                <a:latin typeface="Al Bayan Plain" charset="-78"/>
                <a:ea typeface="Al Bayan Plain" charset="-78"/>
                <a:cs typeface="Al Bayan Plain" charset="-78"/>
              </a:rPr>
              <a:t>We </a:t>
            </a:r>
            <a:r>
              <a:rPr lang="en-US" dirty="0">
                <a:latin typeface="Al Bayan Plain" charset="-78"/>
                <a:ea typeface="Al Bayan Plain" charset="-78"/>
                <a:cs typeface="Al Bayan Plain" charset="-78"/>
              </a:rPr>
              <a:t>need to draw on human ingenuity to create ways in which we can live well together, in nature. </a:t>
            </a:r>
            <a:endParaRPr lang="en-US" dirty="0" smtClean="0">
              <a:latin typeface="Al Bayan Plain" charset="-78"/>
              <a:ea typeface="Al Bayan Plain" charset="-78"/>
              <a:cs typeface="Al Bayan Plain" charset="-78"/>
            </a:endParaRPr>
          </a:p>
          <a:p>
            <a:pPr marL="0" indent="0">
              <a:buNone/>
            </a:pPr>
            <a:endParaRPr lang="en-US" dirty="0">
              <a:latin typeface="Al Bayan Plain" charset="-78"/>
              <a:ea typeface="Al Bayan Plain" charset="-78"/>
              <a:cs typeface="Al Bayan Plain"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3608" y="1825625"/>
            <a:ext cx="6500192" cy="4333461"/>
          </a:xfrm>
          <a:prstGeom prst="rect">
            <a:avLst/>
          </a:prstGeom>
        </p:spPr>
      </p:pic>
    </p:spTree>
    <p:extLst>
      <p:ext uri="{BB962C8B-B14F-4D97-AF65-F5344CB8AC3E}">
        <p14:creationId xmlns:p14="http://schemas.microsoft.com/office/powerpoint/2010/main" val="11749930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835" y="430453"/>
            <a:ext cx="11410122" cy="1325563"/>
          </a:xfrm>
        </p:spPr>
        <p:txBody>
          <a:bodyPr/>
          <a:lstStyle/>
          <a:p>
            <a:r>
              <a:rPr lang="en-US" b="1" dirty="0" smtClean="0">
                <a:latin typeface="Al Bayan Plain" charset="-78"/>
                <a:ea typeface="Al Bayan Plain" charset="-78"/>
                <a:cs typeface="Al Bayan Plain" charset="-78"/>
              </a:rPr>
              <a:t>COMPLEX PROBLEMS</a:t>
            </a:r>
            <a:endParaRPr lang="en-US" b="1" dirty="0">
              <a:latin typeface="Al Bayan Plain" charset="-78"/>
              <a:ea typeface="Al Bayan Plain" charset="-78"/>
              <a:cs typeface="Al Bayan Plain" charset="-78"/>
            </a:endParaRPr>
          </a:p>
        </p:txBody>
      </p:sp>
      <p:sp>
        <p:nvSpPr>
          <p:cNvPr id="3" name="Content Placeholder 2"/>
          <p:cNvSpPr>
            <a:spLocks noGrp="1"/>
          </p:cNvSpPr>
          <p:nvPr>
            <p:ph sz="half" idx="1"/>
          </p:nvPr>
        </p:nvSpPr>
        <p:spPr>
          <a:xfrm>
            <a:off x="6858000" y="1825625"/>
            <a:ext cx="4663965" cy="4351338"/>
          </a:xfrm>
        </p:spPr>
        <p:txBody>
          <a:bodyPr>
            <a:normAutofit/>
          </a:bodyPr>
          <a:lstStyle/>
          <a:p>
            <a:pPr marL="0" indent="0">
              <a:buNone/>
            </a:pPr>
            <a:r>
              <a:rPr lang="en-US" dirty="0">
                <a:latin typeface="Al Bayan Plain" charset="-78"/>
                <a:ea typeface="Al Bayan Plain" charset="-78"/>
                <a:cs typeface="Al Bayan Plain" charset="-78"/>
              </a:rPr>
              <a:t>The critical questions that we need to consider through imagining, conceiving and making connect fashion’s ecological, social, economic and cultural elements.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760" y="1825625"/>
            <a:ext cx="5428422" cy="4351338"/>
          </a:xfrm>
          <a:prstGeom prst="rect">
            <a:avLst/>
          </a:prstGeom>
        </p:spPr>
      </p:pic>
    </p:spTree>
    <p:extLst>
      <p:ext uri="{BB962C8B-B14F-4D97-AF65-F5344CB8AC3E}">
        <p14:creationId xmlns:p14="http://schemas.microsoft.com/office/powerpoint/2010/main" val="5904180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7567" y="239643"/>
            <a:ext cx="10353041" cy="1325563"/>
          </a:xfrm>
        </p:spPr>
        <p:txBody>
          <a:bodyPr/>
          <a:lstStyle/>
          <a:p>
            <a:r>
              <a:rPr lang="en-US" b="1" dirty="0" smtClean="0">
                <a:latin typeface="Al Bayan Plain" charset="-78"/>
                <a:ea typeface="Al Bayan Plain" charset="-78"/>
                <a:cs typeface="Al Bayan Plain" charset="-78"/>
              </a:rPr>
              <a:t>WHAT IS FUTURE </a:t>
            </a:r>
            <a:r>
              <a:rPr lang="en-US" b="1" dirty="0" smtClean="0">
                <a:latin typeface="Al Bayan Plain" charset="-78"/>
                <a:ea typeface="Al Bayan Plain" charset="-78"/>
                <a:cs typeface="Al Bayan Plain" charset="-78"/>
              </a:rPr>
              <a:t>SCENARIO </a:t>
            </a:r>
            <a:r>
              <a:rPr lang="en-US" b="1" dirty="0" smtClean="0">
                <a:latin typeface="Al Bayan Plain" charset="-78"/>
                <a:ea typeface="Al Bayan Plain" charset="-78"/>
                <a:cs typeface="Al Bayan Plain" charset="-78"/>
              </a:rPr>
              <a:t>PLANNING?</a:t>
            </a:r>
            <a:endParaRPr lang="en-US" b="1" dirty="0">
              <a:latin typeface="Al Bayan Plain" charset="-78"/>
              <a:ea typeface="Al Bayan Plain" charset="-78"/>
              <a:cs typeface="Al Bayan Plain" charset="-78"/>
            </a:endParaRPr>
          </a:p>
        </p:txBody>
      </p:sp>
      <p:sp>
        <p:nvSpPr>
          <p:cNvPr id="3" name="Content Placeholder 2"/>
          <p:cNvSpPr>
            <a:spLocks noGrp="1"/>
          </p:cNvSpPr>
          <p:nvPr>
            <p:ph sz="half" idx="1"/>
          </p:nvPr>
        </p:nvSpPr>
        <p:spPr>
          <a:xfrm>
            <a:off x="1127760" y="1825625"/>
            <a:ext cx="6147683" cy="4351338"/>
          </a:xfrm>
        </p:spPr>
        <p:txBody>
          <a:bodyPr>
            <a:normAutofit/>
          </a:bodyPr>
          <a:lstStyle/>
          <a:p>
            <a:pPr marL="0" indent="0">
              <a:buNone/>
            </a:pPr>
            <a:r>
              <a:rPr lang="en-US" dirty="0">
                <a:latin typeface="Al Bayan Plain" charset="-78"/>
                <a:ea typeface="Al Bayan Plain" charset="-78"/>
                <a:cs typeface="Al Bayan Plain" charset="-78"/>
              </a:rPr>
              <a:t>As a means to navigate this complexity, scenario planning ideates several distinct and divergent visions of what might be </a:t>
            </a:r>
            <a:r>
              <a:rPr lang="en-US" dirty="0" smtClean="0">
                <a:latin typeface="Al Bayan Plain" charset="-78"/>
                <a:ea typeface="Al Bayan Plain" charset="-78"/>
                <a:cs typeface="Al Bayan Plain" charset="-78"/>
              </a:rPr>
              <a:t>ahead.</a:t>
            </a:r>
          </a:p>
          <a:p>
            <a:pPr marL="0" indent="0">
              <a:buNone/>
            </a:pPr>
            <a:endParaRPr lang="en-US" dirty="0">
              <a:latin typeface="Al Bayan Plain" charset="-78"/>
              <a:ea typeface="Al Bayan Plain" charset="-78"/>
              <a:cs typeface="Al Bayan Plain" charset="-78"/>
            </a:endParaRPr>
          </a:p>
          <a:p>
            <a:pPr marL="0" indent="0">
              <a:buNone/>
            </a:pPr>
            <a:r>
              <a:rPr lang="en-US" dirty="0" smtClean="0">
                <a:latin typeface="Al Bayan Plain" charset="-78"/>
                <a:ea typeface="Al Bayan Plain" charset="-78"/>
                <a:cs typeface="Al Bayan Plain" charset="-78"/>
              </a:rPr>
              <a:t>A structured exploration of the future using methodologies such as horizon planning to </a:t>
            </a:r>
            <a:r>
              <a:rPr lang="en-US" dirty="0" err="1" smtClean="0">
                <a:latin typeface="Al Bayan Plain" charset="-78"/>
                <a:ea typeface="Al Bayan Plain" charset="-78"/>
                <a:cs typeface="Al Bayan Plain" charset="-78"/>
              </a:rPr>
              <a:t>analyse</a:t>
            </a:r>
            <a:r>
              <a:rPr lang="en-US" dirty="0" smtClean="0">
                <a:latin typeface="Al Bayan Plain" charset="-78"/>
                <a:ea typeface="Al Bayan Plain" charset="-78"/>
                <a:cs typeface="Al Bayan Plain" charset="-78"/>
              </a:rPr>
              <a:t> what’s happening and how that could evolve in the future. </a:t>
            </a:r>
          </a:p>
          <a:p>
            <a:pPr marL="0" indent="0">
              <a:buNone/>
            </a:pPr>
            <a:endParaRPr lang="en-GB" dirty="0" smtClean="0">
              <a:latin typeface="Al Bayan Plain" charset="-78"/>
              <a:ea typeface="Al Bayan Plain" charset="-78"/>
              <a:cs typeface="Al Bayan Plain" charset="-78"/>
            </a:endParaRPr>
          </a:p>
          <a:p>
            <a:pPr marL="0" indent="0">
              <a:buNone/>
            </a:pPr>
            <a:endParaRPr lang="en-US" dirty="0">
              <a:latin typeface="Al Bayan Plain" charset="-78"/>
              <a:ea typeface="Al Bayan Plain" charset="-78"/>
              <a:cs typeface="Al Bayan Plain"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4678" y="1565206"/>
            <a:ext cx="3074505" cy="4611757"/>
          </a:xfrm>
          <a:prstGeom prst="rect">
            <a:avLst/>
          </a:prstGeom>
        </p:spPr>
      </p:pic>
    </p:spTree>
    <p:extLst>
      <p:ext uri="{BB962C8B-B14F-4D97-AF65-F5344CB8AC3E}">
        <p14:creationId xmlns:p14="http://schemas.microsoft.com/office/powerpoint/2010/main" val="6670102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D475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solidFill>
                  <a:schemeClr val="bg1"/>
                </a:solidFill>
                <a:latin typeface="Al Bayan Plain" charset="-78"/>
                <a:ea typeface="Al Bayan Plain" charset="-78"/>
                <a:cs typeface="Al Bayan Plain" charset="-78"/>
                <a:sym typeface="Helvetica Neue"/>
              </a:rPr>
              <a:t>HOW STRATEGIC FUTURES CAN </a:t>
            </a:r>
            <a:r>
              <a:rPr lang="en-GB" sz="3200" dirty="0" smtClean="0">
                <a:solidFill>
                  <a:schemeClr val="bg1"/>
                </a:solidFill>
                <a:latin typeface="Al Bayan Plain" charset="-78"/>
                <a:ea typeface="Al Bayan Plain" charset="-78"/>
                <a:cs typeface="Al Bayan Plain" charset="-78"/>
                <a:sym typeface="Helvetica Neue"/>
              </a:rPr>
              <a:t>HELP</a:t>
            </a:r>
            <a:endParaRPr lang="en-US" dirty="0">
              <a:solidFill>
                <a:schemeClr val="bg1"/>
              </a:solidFill>
              <a:latin typeface="Al Bayan Plain" charset="-78"/>
              <a:ea typeface="Al Bayan Plain" charset="-78"/>
              <a:cs typeface="Al Bayan Plain" charset="-78"/>
            </a:endParaRPr>
          </a:p>
        </p:txBody>
      </p:sp>
      <p:graphicFrame>
        <p:nvGraphicFramePr>
          <p:cNvPr id="4" name="Content Placeholder 3"/>
          <p:cNvGraphicFramePr>
            <a:graphicFrameLocks/>
          </p:cNvGraphicFramePr>
          <p:nvPr>
            <p:extLst>
              <p:ext uri="{D42A27DB-BD31-4B8C-83A1-F6EECF244321}">
                <p14:modId xmlns:p14="http://schemas.microsoft.com/office/powerpoint/2010/main" val="437228771"/>
              </p:ext>
            </p:extLst>
          </p:nvPr>
        </p:nvGraphicFramePr>
        <p:xfrm>
          <a:off x="838203" y="1903827"/>
          <a:ext cx="10515598" cy="39512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92090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5C1CF34E-DD45-47A1-9B16-FEFFE58E0C5E}"/>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E5F0FFFF-5E0C-455C-8626-2E678B3A619C}"/>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graphicEl>
                                              <a:dgm id="{2F6A2D45-6A45-41E3-9CFD-390B7548BDBB}"/>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graphicEl>
                                              <a:dgm id="{558EA862-1D44-4DCC-AE41-C5D651A665FD}"/>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9E7C74B2-C6C8-4355-93E2-6007829F57DD}"/>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graphicEl>
                                              <a:dgm id="{71EF004D-9EE2-46AD-B228-72FF2CD9484F}"/>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80204" y="-780143"/>
            <a:ext cx="10231592" cy="2387600"/>
          </a:xfrm>
        </p:spPr>
        <p:txBody>
          <a:bodyPr>
            <a:normAutofit/>
          </a:bodyPr>
          <a:lstStyle/>
          <a:p>
            <a:r>
              <a:rPr lang="en-US" sz="5400" dirty="0" smtClean="0">
                <a:latin typeface="Al Bayan Plain" charset="-78"/>
                <a:ea typeface="Al Bayan Plain" charset="-78"/>
                <a:cs typeface="Al Bayan Plain" charset="-78"/>
              </a:rPr>
              <a:t>FASHION FUTURES 2030 SCENARIOS</a:t>
            </a:r>
            <a:endParaRPr lang="en-US" sz="5400" dirty="0">
              <a:latin typeface="Al Bayan Plain" charset="-78"/>
              <a:ea typeface="Al Bayan Plain" charset="-78"/>
              <a:cs typeface="Al Bayan Plain" charset="-78"/>
            </a:endParaRPr>
          </a:p>
        </p:txBody>
      </p:sp>
      <p:pic>
        <p:nvPicPr>
          <p:cNvPr id="16" name="Picture 15"/>
          <p:cNvPicPr>
            <a:picLocks noChangeAspect="1"/>
          </p:cNvPicPr>
          <p:nvPr/>
        </p:nvPicPr>
        <p:blipFill>
          <a:blip r:embed="rId3"/>
          <a:stretch>
            <a:fillRect/>
          </a:stretch>
        </p:blipFill>
        <p:spPr>
          <a:xfrm>
            <a:off x="2567614" y="1607457"/>
            <a:ext cx="7056772" cy="5026402"/>
          </a:xfrm>
          <a:prstGeom prst="rect">
            <a:avLst/>
          </a:prstGeom>
        </p:spPr>
      </p:pic>
    </p:spTree>
    <p:extLst>
      <p:ext uri="{BB962C8B-B14F-4D97-AF65-F5344CB8AC3E}">
        <p14:creationId xmlns:p14="http://schemas.microsoft.com/office/powerpoint/2010/main" val="1667181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1654687278"/>
      </p:ext>
    </p:extLst>
  </p:cSld>
  <p:clrMapOvr>
    <a:masterClrMapping/>
  </p:clrMapOvr>
</p:sld>
</file>

<file path=ppt/theme/theme1.xml><?xml version="1.0" encoding="utf-8"?>
<a:theme xmlns:a="http://schemas.openxmlformats.org/drawingml/2006/main" name="Office Theme">
  <a:themeElements>
    <a:clrScheme name="Fashion Futures 2030">
      <a:dk1>
        <a:srgbClr val="2C7763"/>
      </a:dk1>
      <a:lt1>
        <a:srgbClr val="FEFFFE"/>
      </a:lt1>
      <a:dk2>
        <a:srgbClr val="355154"/>
      </a:dk2>
      <a:lt2>
        <a:srgbClr val="FBF9ED"/>
      </a:lt2>
      <a:accent1>
        <a:srgbClr val="2A7762"/>
      </a:accent1>
      <a:accent2>
        <a:srgbClr val="355154"/>
      </a:accent2>
      <a:accent3>
        <a:srgbClr val="FAD6CC"/>
      </a:accent3>
      <a:accent4>
        <a:srgbClr val="BECFB5"/>
      </a:accent4>
      <a:accent5>
        <a:srgbClr val="F3C89E"/>
      </a:accent5>
      <a:accent6>
        <a:srgbClr val="B4DAE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ashionFutures2030 (002) [Read-Only]" id="{CC6B7367-B4F7-4917-B1A2-E18F039B9650}" vid="{AA002A1F-3AD0-4865-8057-9439A866A1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FashionFutures2030 PPT template</Template>
  <TotalTime>291</TotalTime>
  <Words>1052</Words>
  <Application>Microsoft Office PowerPoint</Application>
  <PresentationFormat>Widescreen</PresentationFormat>
  <Paragraphs>57</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Al Bayan Plain</vt:lpstr>
      <vt:lpstr>Arial</vt:lpstr>
      <vt:lpstr>BrownStd</vt:lpstr>
      <vt:lpstr>Calibri</vt:lpstr>
      <vt:lpstr>Helvetica Neue</vt:lpstr>
      <vt:lpstr>Office Theme</vt:lpstr>
      <vt:lpstr>FASHION FUTURES 2030</vt:lpstr>
      <vt:lpstr>PowerPoint Presentation</vt:lpstr>
      <vt:lpstr>THE PRESENT DAY</vt:lpstr>
      <vt:lpstr>TIME FOR RADICAL ACTION</vt:lpstr>
      <vt:lpstr>COMPLEX PROBLEMS</vt:lpstr>
      <vt:lpstr>WHAT IS FUTURE SCENARIO PLANNING?</vt:lpstr>
      <vt:lpstr>HOW STRATEGIC FUTURES CAN HELP</vt:lpstr>
      <vt:lpstr>FASHION FUTURES 2030 SCENARIOS</vt:lpstr>
      <vt:lpstr>PowerPoint Presentation</vt:lpstr>
      <vt:lpstr>PowerPoint Presentation</vt:lpstr>
      <vt:lpstr>PowerPoint Presentation</vt:lpstr>
      <vt:lpstr>PowerPoint Presentation</vt:lpstr>
      <vt:lpstr>ff2030.h5mag.com/scenarios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Example 1</dc:title>
  <dc:creator>Nina Stevenson</dc:creator>
  <cp:lastModifiedBy>Alexa Rees-Jones</cp:lastModifiedBy>
  <cp:revision>14</cp:revision>
  <cp:lastPrinted>2019-05-13T13:35:46Z</cp:lastPrinted>
  <dcterms:created xsi:type="dcterms:W3CDTF">2019-05-10T15:38:35Z</dcterms:created>
  <dcterms:modified xsi:type="dcterms:W3CDTF">2019-05-13T13:51:52Z</dcterms:modified>
</cp:coreProperties>
</file>